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77" r:id="rId3"/>
    <p:sldId id="258" r:id="rId4"/>
    <p:sldId id="259" r:id="rId5"/>
    <p:sldId id="278" r:id="rId6"/>
    <p:sldId id="280" r:id="rId7"/>
    <p:sldId id="279" r:id="rId8"/>
    <p:sldId id="260" r:id="rId9"/>
    <p:sldId id="281" r:id="rId10"/>
    <p:sldId id="276" r:id="rId11"/>
    <p:sldId id="282" r:id="rId12"/>
    <p:sldId id="283" r:id="rId13"/>
    <p:sldId id="284" r:id="rId14"/>
    <p:sldId id="285" r:id="rId15"/>
    <p:sldId id="286" r:id="rId16"/>
    <p:sldId id="287" r:id="rId17"/>
    <p:sldId id="288" r:id="rId18"/>
    <p:sldId id="289" r:id="rId19"/>
    <p:sldId id="290" r:id="rId20"/>
    <p:sldId id="261" r:id="rId21"/>
    <p:sldId id="263" r:id="rId22"/>
    <p:sldId id="264" r:id="rId23"/>
    <p:sldId id="265" r:id="rId24"/>
    <p:sldId id="268" r:id="rId25"/>
    <p:sldId id="269" r:id="rId26"/>
    <p:sldId id="270" r:id="rId27"/>
    <p:sldId id="272" r:id="rId28"/>
    <p:sldId id="273" r:id="rId29"/>
    <p:sldId id="271" r:id="rId30"/>
    <p:sldId id="274" r:id="rId31"/>
    <p:sldId id="26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280" autoAdjust="0"/>
  </p:normalViewPr>
  <p:slideViewPr>
    <p:cSldViewPr snapToGrid="0">
      <p:cViewPr>
        <p:scale>
          <a:sx n="64" d="100"/>
          <a:sy n="64" d="100"/>
        </p:scale>
        <p:origin x="9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96887-270D-428D-838E-0333D557DA64}"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ACB00-6293-44F4-968C-44203CBAA18F}" type="slidenum">
              <a:rPr lang="en-US" smtClean="0"/>
              <a:t>‹#›</a:t>
            </a:fld>
            <a:endParaRPr lang="en-US"/>
          </a:p>
        </p:txBody>
      </p:sp>
    </p:spTree>
    <p:extLst>
      <p:ext uri="{BB962C8B-B14F-4D97-AF65-F5344CB8AC3E}">
        <p14:creationId xmlns:p14="http://schemas.microsoft.com/office/powerpoint/2010/main" val="134672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 election cycle,</a:t>
            </a:r>
            <a:r>
              <a:rPr lang="en-US" baseline="0" dirty="0"/>
              <a:t> like we are in now, we hear lots about our founding principles.  One of these principles is embodied in our Pledge of Allegiance, which closes with the words, One Nation, Under God, with Liberty and Justice for All.  We desire justice.  However, I must say that there is one arena in which I do not desire justice.  And that is when it comes to my eternal destiny.  Listen to these words by Jeremy Taylor that introduce our next beatitude in the Upside Down Living Series.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6EA17A3-4D74-4100-8B6E-B7F62C49593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00499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and you’re up close and personal with those faults and you’ve got to live with them for the rest of your life, so show mercy.”</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60320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Second Point</a:t>
            </a:r>
          </a:p>
          <a:p>
            <a:pPr marL="0" indent="0" algn="l">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mercy of God is conditional.</a:t>
            </a:r>
          </a:p>
          <a:p>
            <a:pPr marL="0" indent="0" algn="l">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usually emphasize the unconditional aspects of God's relationship with us.  This is especially true of His love for us.  It is the apostle Paul who wrote:</a:t>
            </a:r>
          </a:p>
          <a:p>
            <a:pPr marL="0" indent="0" algn="l">
              <a:buNone/>
            </a:pPr>
            <a:endParaRPr lang="en-US" sz="12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9F4161-5611-4569-9237-8A52EFC4C0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8187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30000" dirty="0"/>
              <a:t>8 </a:t>
            </a:r>
            <a:r>
              <a:rPr lang="en-US" sz="1200" b="1" dirty="0"/>
              <a:t>but God shows his love for us in that while we were still sinners, Christ died for us.</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However, there are times when God speaks to His children about conditions, cause and effect relationships.  One of these areas is mercy.</a:t>
            </a:r>
          </a:p>
          <a:p>
            <a:endParaRPr lang="en-US" dirty="0"/>
          </a:p>
        </p:txBody>
      </p:sp>
      <p:sp>
        <p:nvSpPr>
          <p:cNvPr id="4" name="Slide Number Placeholder 3"/>
          <p:cNvSpPr>
            <a:spLocks noGrp="1"/>
          </p:cNvSpPr>
          <p:nvPr>
            <p:ph type="sldNum" sz="quarter" idx="10"/>
          </p:nvPr>
        </p:nvSpPr>
        <p:spPr/>
        <p:txBody>
          <a:bodyPr/>
          <a:lstStyle/>
          <a:p>
            <a:fld id="{EADACB00-6293-44F4-968C-44203CBAA18F}" type="slidenum">
              <a:rPr lang="en-US" smtClean="0"/>
              <a:t>12</a:t>
            </a:fld>
            <a:endParaRPr lang="en-US"/>
          </a:p>
        </p:txBody>
      </p:sp>
    </p:spTree>
    <p:extLst>
      <p:ext uri="{BB962C8B-B14F-4D97-AF65-F5344CB8AC3E}">
        <p14:creationId xmlns:p14="http://schemas.microsoft.com/office/powerpoint/2010/main" val="994322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Blessed are the merciful, for they shall receive mercy.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 positive statement which suggests by its conditionality a negative converse, Cursed are the merciless for they shall not obtain mercy.  Jesus taught this more severe aspect of this teaching in a parable, the Parable of the Unmerciful Servant.</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Jesus and the other inspired authors of scripture have more to say on this important topic.  Let us explore together the teaching in God's Word on this practical issue.</a:t>
            </a:r>
          </a:p>
          <a:p>
            <a:endParaRPr lang="en-US" sz="12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6EA17A3-4D74-4100-8B6E-B7F62C49593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88200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Jesus most dramatic</a:t>
            </a:r>
            <a:r>
              <a:rPr lang="en-US" baseline="0" dirty="0"/>
              <a:t> parables is the Parable of the Unmerciful Servant.  The story begins with a man in a desperate position.  He owes an obscene amount of money.  It’s more than he will ever be able to pay back.  If fact, more time would do nothing but allow the debt to grow further.  So, the master orders the man and his family thrown into a debtors prison.  But he pleads for mercy and the master is moved by pity and forgives his entire debt.</a:t>
            </a:r>
          </a:p>
          <a:p>
            <a:endParaRPr lang="en-US" baseline="0" dirty="0"/>
          </a:p>
          <a:p>
            <a:r>
              <a:rPr lang="en-US" baseline="0" dirty="0"/>
              <a:t>Jesus is painting a picture of the enormity of our debt before God.  It is a debt we can never pay.  No amount of time will improve things.  We desperately need debt forgiveness.</a:t>
            </a:r>
          </a:p>
          <a:p>
            <a:endParaRPr lang="en-US" baseline="0" dirty="0"/>
          </a:p>
          <a:p>
            <a:r>
              <a:rPr lang="en-US" baseline="0" dirty="0"/>
              <a:t>But you remember what happens next.  This servant, forgiven a debt that by today’s standards would be in the millions of dollars, finds some poor fellow who owed him a little over 3 months of salary.  It’s the kind of debt you could fall into really easily if you were injured on the job, or your house was damaged badly in a storm.  By comparison, it’s a tiny debt.  But there is no forgiveness in the heart of this forgiven servant.  He chokes the man and threw him and his family in jail.  But there is something he forgot.  He failed to take into account the reaction of the other servants.  They go to their master who had forgiven the fortune this unmerciful man owed and they report what he has done.  The reaction is strong and immediate.  Look at Matthew 18 starting in verse 32:</a:t>
            </a:r>
            <a:endParaRPr lang="en-US" dirty="0"/>
          </a:p>
        </p:txBody>
      </p:sp>
      <p:sp>
        <p:nvSpPr>
          <p:cNvPr id="4" name="Slide Number Placeholder 3"/>
          <p:cNvSpPr>
            <a:spLocks noGrp="1"/>
          </p:cNvSpPr>
          <p:nvPr>
            <p:ph type="sldNum" sz="quarter" idx="10"/>
          </p:nvPr>
        </p:nvSpPr>
        <p:spPr/>
        <p:txBody>
          <a:bodyPr/>
          <a:lstStyle/>
          <a:p>
            <a:fld id="{EADACB00-6293-44F4-968C-44203CBAA18F}" type="slidenum">
              <a:rPr lang="en-US" smtClean="0"/>
              <a:t>14</a:t>
            </a:fld>
            <a:endParaRPr lang="en-US"/>
          </a:p>
        </p:txBody>
      </p:sp>
    </p:spTree>
    <p:extLst>
      <p:ext uri="{BB962C8B-B14F-4D97-AF65-F5344CB8AC3E}">
        <p14:creationId xmlns:p14="http://schemas.microsoft.com/office/powerpoint/2010/main" val="1205908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30000" dirty="0"/>
              <a:t>32 </a:t>
            </a:r>
            <a:r>
              <a:rPr lang="en-US" sz="1200" b="1" dirty="0"/>
              <a:t>Then his master summoned him and said to him, ‘You wicked servant! I forgave you all that debt because you pleaded with me. </a:t>
            </a:r>
          </a:p>
          <a:p>
            <a:endParaRPr lang="en-US" dirty="0"/>
          </a:p>
        </p:txBody>
      </p:sp>
      <p:sp>
        <p:nvSpPr>
          <p:cNvPr id="4" name="Slide Number Placeholder 3"/>
          <p:cNvSpPr>
            <a:spLocks noGrp="1"/>
          </p:cNvSpPr>
          <p:nvPr>
            <p:ph type="sldNum" sz="quarter" idx="10"/>
          </p:nvPr>
        </p:nvSpPr>
        <p:spPr/>
        <p:txBody>
          <a:bodyPr/>
          <a:lstStyle/>
          <a:p>
            <a:fld id="{EADACB00-6293-44F4-968C-44203CBAA18F}" type="slidenum">
              <a:rPr lang="en-US" smtClean="0"/>
              <a:t>15</a:t>
            </a:fld>
            <a:endParaRPr lang="en-US"/>
          </a:p>
        </p:txBody>
      </p:sp>
    </p:spTree>
    <p:extLst>
      <p:ext uri="{BB962C8B-B14F-4D97-AF65-F5344CB8AC3E}">
        <p14:creationId xmlns:p14="http://schemas.microsoft.com/office/powerpoint/2010/main" val="1966320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30000" dirty="0"/>
              <a:t>33 </a:t>
            </a:r>
            <a:r>
              <a:rPr lang="en-US" sz="1200" b="1" dirty="0"/>
              <a:t>And should not you have had mercy on your fellow servant, as I had mercy on you?’ </a:t>
            </a:r>
          </a:p>
          <a:p>
            <a:endParaRPr lang="en-US" dirty="0"/>
          </a:p>
        </p:txBody>
      </p:sp>
      <p:sp>
        <p:nvSpPr>
          <p:cNvPr id="4" name="Slide Number Placeholder 3"/>
          <p:cNvSpPr>
            <a:spLocks noGrp="1"/>
          </p:cNvSpPr>
          <p:nvPr>
            <p:ph type="sldNum" sz="quarter" idx="10"/>
          </p:nvPr>
        </p:nvSpPr>
        <p:spPr/>
        <p:txBody>
          <a:bodyPr/>
          <a:lstStyle/>
          <a:p>
            <a:fld id="{EADACB00-6293-44F4-968C-44203CBAA18F}" type="slidenum">
              <a:rPr lang="en-US" smtClean="0"/>
              <a:t>16</a:t>
            </a:fld>
            <a:endParaRPr lang="en-US"/>
          </a:p>
        </p:txBody>
      </p:sp>
    </p:spTree>
    <p:extLst>
      <p:ext uri="{BB962C8B-B14F-4D97-AF65-F5344CB8AC3E}">
        <p14:creationId xmlns:p14="http://schemas.microsoft.com/office/powerpoint/2010/main" val="4188801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30000" dirty="0"/>
              <a:t>34 </a:t>
            </a:r>
            <a:r>
              <a:rPr lang="en-US" sz="1200" b="1" dirty="0"/>
              <a:t>And in anger his master delivered him to the jailers,</a:t>
            </a:r>
            <a:r>
              <a:rPr lang="en-US" sz="1200" b="1" baseline="30000" dirty="0"/>
              <a:t> </a:t>
            </a:r>
            <a:r>
              <a:rPr lang="en-US" sz="1200" b="1" dirty="0"/>
              <a:t>until he should pay all his debt.</a:t>
            </a:r>
          </a:p>
          <a:p>
            <a:endParaRPr lang="en-US" dirty="0"/>
          </a:p>
        </p:txBody>
      </p:sp>
      <p:sp>
        <p:nvSpPr>
          <p:cNvPr id="4" name="Slide Number Placeholder 3"/>
          <p:cNvSpPr>
            <a:spLocks noGrp="1"/>
          </p:cNvSpPr>
          <p:nvPr>
            <p:ph type="sldNum" sz="quarter" idx="10"/>
          </p:nvPr>
        </p:nvSpPr>
        <p:spPr/>
        <p:txBody>
          <a:bodyPr/>
          <a:lstStyle/>
          <a:p>
            <a:fld id="{EADACB00-6293-44F4-968C-44203CBAA18F}" type="slidenum">
              <a:rPr lang="en-US" smtClean="0"/>
              <a:t>17</a:t>
            </a:fld>
            <a:endParaRPr lang="en-US"/>
          </a:p>
        </p:txBody>
      </p:sp>
    </p:spTree>
    <p:extLst>
      <p:ext uri="{BB962C8B-B14F-4D97-AF65-F5344CB8AC3E}">
        <p14:creationId xmlns:p14="http://schemas.microsoft.com/office/powerpoint/2010/main" val="2306116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30000" dirty="0">
                <a:solidFill>
                  <a:srgbClr val="000000"/>
                </a:solidFill>
              </a:rPr>
              <a:t>35 </a:t>
            </a:r>
            <a:r>
              <a:rPr lang="en-US" sz="1200" b="1" dirty="0">
                <a:solidFill>
                  <a:srgbClr val="000000"/>
                </a:solidFill>
              </a:rPr>
              <a:t>So also my heavenly Father will do to every one of you, if you do not forgive your brother from your heart.”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God's mercy should elicit a response of gratitude on our parts, a gratitude which expresses itself in kind and merciful treatment of others.  Where do we see this kind of sick mercilessness today?  One place that I see this is in the heart of judgmental people.  Like the unmerciful servant, the </a:t>
            </a:r>
            <a:r>
              <a:rPr lang="en-US" sz="1200" kern="1200" dirty="0" err="1">
                <a:solidFill>
                  <a:schemeClr val="tx1"/>
                </a:solidFill>
                <a:effectLst/>
                <a:latin typeface="+mn-lt"/>
                <a:ea typeface="+mn-ea"/>
                <a:cs typeface="+mn-cs"/>
              </a:rPr>
              <a:t>judgmentalist</a:t>
            </a:r>
            <a:r>
              <a:rPr lang="en-US" sz="1200" kern="1200" dirty="0">
                <a:solidFill>
                  <a:schemeClr val="tx1"/>
                </a:solidFill>
                <a:effectLst/>
                <a:latin typeface="+mn-lt"/>
                <a:ea typeface="+mn-ea"/>
                <a:cs typeface="+mn-cs"/>
              </a:rPr>
              <a:t> is someone who forgets that once, not so terribly long ago, he too was a debtor.  Like the unmerciful servant, the judgmental Pharisee sees little or no relationship between the way God has treated him and the way he treats others.  He ignores the golden rule and operates under the commando rule, "Do unto others, then run.“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God's justice will not allow abuses of His mercy.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unmerciful servant thought that he could have the best of both worlds.  Not only could he be debt free, but in shaking down his fellow slave and recouping his personal losses, he could actually get a head start to life on easy street.  However, there are two things that the unmerciful servant did not count 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*He failed to consider the conscience of the slave community, a conscience which was stretched to the limit by this abuser.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*He failed to consider the conscience of the master, a conscience which was so deeply offended that he responded by re-instating the forgiven debt.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God's mercy in our lives is not a suspension of His justice.  The justice of God leaves room for mercy.  Furthermore, the justice of God demands that the recipients of mercy would themselves become the instruments of God's mercy to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endParaRPr lang="en-US" dirty="0"/>
          </a:p>
        </p:txBody>
      </p:sp>
      <p:sp>
        <p:nvSpPr>
          <p:cNvPr id="4" name="Slide Number Placeholder 3"/>
          <p:cNvSpPr>
            <a:spLocks noGrp="1"/>
          </p:cNvSpPr>
          <p:nvPr>
            <p:ph type="sldNum" sz="quarter" idx="10"/>
          </p:nvPr>
        </p:nvSpPr>
        <p:spPr/>
        <p:txBody>
          <a:bodyPr/>
          <a:lstStyle/>
          <a:p>
            <a:fld id="{EADACB00-6293-44F4-968C-44203CBAA18F}" type="slidenum">
              <a:rPr lang="en-US" smtClean="0"/>
              <a:t>18</a:t>
            </a:fld>
            <a:endParaRPr lang="en-US"/>
          </a:p>
        </p:txBody>
      </p:sp>
    </p:spTree>
    <p:extLst>
      <p:ext uri="{BB962C8B-B14F-4D97-AF65-F5344CB8AC3E}">
        <p14:creationId xmlns:p14="http://schemas.microsoft.com/office/powerpoint/2010/main" val="3500446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Third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Opportunities to Show Mercy.</a:t>
            </a:r>
          </a:p>
          <a:p>
            <a:pPr marL="0" indent="0" algn="l">
              <a:buNone/>
            </a:pPr>
            <a:endParaRPr lang="en-US" sz="12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9F4161-5611-4569-9237-8A52EFC4C0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1177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“Mercy is like the rainbow, which God hath set in the clouds; it never shines after it is night -- If we refuse mercy here, we shall have justice in eternity.”</a:t>
            </a:r>
          </a:p>
          <a:p>
            <a:endParaRPr lang="en-US" dirty="0"/>
          </a:p>
          <a:p>
            <a:r>
              <a:rPr lang="en-US" dirty="0"/>
              <a:t>I don’t want justice in eternity.  True justice is that I would pay the</a:t>
            </a:r>
            <a:r>
              <a:rPr lang="en-US" baseline="0" dirty="0"/>
              <a:t> penalty for my own sins.  But that is a debt that I cannot satisfy.  And that means that I need to be really motivated to show mercy.  Listen to Jesus’ own words.</a:t>
            </a:r>
            <a:endParaRPr lang="en-US" dirty="0"/>
          </a:p>
        </p:txBody>
      </p:sp>
      <p:sp>
        <p:nvSpPr>
          <p:cNvPr id="4" name="Slide Number Placeholder 3"/>
          <p:cNvSpPr>
            <a:spLocks noGrp="1"/>
          </p:cNvSpPr>
          <p:nvPr>
            <p:ph type="sldNum" sz="quarter" idx="10"/>
          </p:nvPr>
        </p:nvSpPr>
        <p:spPr/>
        <p:txBody>
          <a:bodyPr/>
          <a:lstStyle/>
          <a:p>
            <a:fld id="{EADACB00-6293-44F4-968C-44203CBAA18F}" type="slidenum">
              <a:rPr lang="en-US" smtClean="0"/>
              <a:t>2</a:t>
            </a:fld>
            <a:endParaRPr lang="en-US"/>
          </a:p>
        </p:txBody>
      </p:sp>
    </p:spTree>
    <p:extLst>
      <p:ext uri="{BB962C8B-B14F-4D97-AF65-F5344CB8AC3E}">
        <p14:creationId xmlns:p14="http://schemas.microsoft.com/office/powerpoint/2010/main" val="16703436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Material Needs</a:t>
            </a:r>
          </a:p>
          <a:p>
            <a:endParaRPr lang="en-US" dirty="0"/>
          </a:p>
          <a:p>
            <a:endParaRPr lang="en-US" dirty="0"/>
          </a:p>
          <a:p>
            <a:r>
              <a:rPr lang="en-US" dirty="0"/>
              <a:t>Colin Smith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00092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Spiritual Struggles</a:t>
            </a:r>
          </a:p>
          <a:p>
            <a:endParaRPr lang="en-US" dirty="0"/>
          </a:p>
          <a:p>
            <a:endParaRPr lang="en-US" dirty="0"/>
          </a:p>
          <a:p>
            <a:pPr marL="0" indent="0" algn="ctr">
              <a:buNone/>
            </a:pPr>
            <a:r>
              <a:rPr lang="en-US" sz="1200" b="1" i="1" dirty="0"/>
              <a:t>Have mercy on those who doubt.</a:t>
            </a:r>
            <a:r>
              <a:rPr lang="en-US" sz="1100" i="1" dirty="0"/>
              <a:t>  </a:t>
            </a:r>
          </a:p>
          <a:p>
            <a:pPr marL="0" indent="0" algn="ctr">
              <a:buNone/>
            </a:pPr>
            <a:r>
              <a:rPr lang="en-US" sz="1100" i="1" dirty="0"/>
              <a:t>Jude 22</a:t>
            </a:r>
          </a:p>
          <a:p>
            <a:endParaRPr lang="en-US" dirty="0"/>
          </a:p>
          <a:p>
            <a:r>
              <a:rPr lang="en-US" dirty="0"/>
              <a:t>Colin Smith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164152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 Embarrassing Failures</a:t>
            </a:r>
          </a:p>
          <a:p>
            <a:endParaRPr lang="en-US" dirty="0"/>
          </a:p>
          <a:p>
            <a:endParaRPr lang="en-US" dirty="0"/>
          </a:p>
          <a:p>
            <a:pPr marL="0" indent="0" algn="ctr">
              <a:buNone/>
            </a:pPr>
            <a:r>
              <a:rPr lang="en-US" sz="1200" b="1" i="1" dirty="0"/>
              <a:t>Love covers a multitude of sins.</a:t>
            </a:r>
            <a:r>
              <a:rPr lang="en-US" sz="1100" i="1" dirty="0"/>
              <a:t>  </a:t>
            </a:r>
          </a:p>
          <a:p>
            <a:pPr marL="0" indent="0" algn="ctr">
              <a:buNone/>
            </a:pPr>
            <a:r>
              <a:rPr lang="en-US" sz="1100" i="1" dirty="0"/>
              <a:t>1 Peter 4:8</a:t>
            </a:r>
          </a:p>
          <a:p>
            <a:endParaRPr lang="en-US" dirty="0"/>
          </a:p>
          <a:p>
            <a:r>
              <a:rPr lang="en-US" dirty="0"/>
              <a:t>Colin Smith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257012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Slanderous Gossip</a:t>
            </a:r>
          </a:p>
          <a:p>
            <a:pPr marL="0" indent="0" algn="ctr">
              <a:buNone/>
            </a:pPr>
            <a:r>
              <a:rPr lang="en-US" sz="1200" b="1" i="1" dirty="0"/>
              <a:t>Love bears all things, believes all things, hopes all things, endures all things.</a:t>
            </a:r>
          </a:p>
          <a:p>
            <a:pPr marL="0" indent="0" algn="ctr">
              <a:buNone/>
            </a:pPr>
            <a:r>
              <a:rPr lang="en-US" sz="1200" i="1" dirty="0"/>
              <a:t>1 Corinthians 13:7</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240808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There is a harshness in our culture (and too often it is creeping into the church) that is quick to believe the worst about a person, and slow to think the best.”</a:t>
            </a:r>
            <a:endParaRPr lang="en-US" dirty="0"/>
          </a:p>
          <a:p>
            <a:r>
              <a:rPr lang="en-US" dirty="0"/>
              <a:t>Colin Smith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75714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Unreasonable Expectations</a:t>
            </a:r>
          </a:p>
          <a:p>
            <a:endParaRPr lang="en-US" dirty="0"/>
          </a:p>
          <a:p>
            <a:pPr marL="0" indent="0" algn="ctr">
              <a:buNone/>
            </a:pPr>
            <a:r>
              <a:rPr lang="en-US" sz="1200" b="1" i="1" dirty="0"/>
              <a:t>God knows our frame; he remembers that we are dust.</a:t>
            </a:r>
            <a:r>
              <a:rPr lang="en-US" sz="1200" b="1" dirty="0"/>
              <a:t> </a:t>
            </a:r>
            <a:r>
              <a:rPr lang="en-US" sz="1100" b="1" dirty="0"/>
              <a:t> </a:t>
            </a:r>
          </a:p>
          <a:p>
            <a:pPr marL="0" indent="0" algn="ctr">
              <a:buNone/>
            </a:pPr>
            <a:r>
              <a:rPr lang="en-US" dirty="0"/>
              <a:t>Psalm 103:14</a:t>
            </a:r>
            <a:endParaRPr lang="en-US" sz="1200" i="1" dirty="0"/>
          </a:p>
          <a:p>
            <a:endParaRPr lang="en-US" dirty="0"/>
          </a:p>
          <a:p>
            <a:r>
              <a:rPr lang="en-US" dirty="0"/>
              <a:t>Colin Smith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9725614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 Personal Injuries</a:t>
            </a:r>
          </a:p>
          <a:p>
            <a:endParaRPr lang="en-US" dirty="0"/>
          </a:p>
          <a:p>
            <a:pPr marL="0" indent="0" algn="ctr">
              <a:buNone/>
            </a:pPr>
            <a:r>
              <a:rPr lang="en-US" sz="1200" b="1" i="1" dirty="0"/>
              <a:t>Be kind to one another, tenderhearted, forgiving one another, as God in Christ forgave you. </a:t>
            </a:r>
            <a:r>
              <a:rPr lang="en-US" sz="1600" b="1" dirty="0"/>
              <a:t> </a:t>
            </a:r>
            <a:r>
              <a:rPr lang="en-US" sz="1400" b="1" dirty="0"/>
              <a:t> </a:t>
            </a:r>
          </a:p>
          <a:p>
            <a:pPr marL="0" indent="0" algn="ctr">
              <a:buNone/>
            </a:pPr>
            <a:r>
              <a:rPr lang="en-US" dirty="0"/>
              <a:t>Ephesians 4:32</a:t>
            </a:r>
            <a:endParaRPr lang="en-US" sz="1600" i="1" dirty="0"/>
          </a:p>
          <a:p>
            <a:endParaRPr lang="en-US" dirty="0"/>
          </a:p>
          <a:p>
            <a:r>
              <a:rPr lang="en-US" dirty="0"/>
              <a:t>Colin Smith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0301099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If someone has hurt you… at some point in your life God may very well put you in a position where you have the opportunity to get your own back”</a:t>
            </a:r>
            <a:endParaRPr lang="en-US" dirty="0"/>
          </a:p>
          <a:p>
            <a:r>
              <a:rPr lang="en-US" dirty="0"/>
              <a:t>Colin Smith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803862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God may at some point put them under your power.  And when that happens, what you do will be the most revealing thing about you.”</a:t>
            </a:r>
            <a:endParaRPr lang="en-US" dirty="0"/>
          </a:p>
          <a:p>
            <a:r>
              <a:rPr lang="en-US" dirty="0"/>
              <a:t>Colin Smith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069709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Lost Souls</a:t>
            </a:r>
          </a:p>
          <a:p>
            <a:endParaRPr lang="en-US" dirty="0"/>
          </a:p>
          <a:p>
            <a:pPr marL="0" indent="0" algn="ctr">
              <a:buNone/>
            </a:pPr>
            <a:r>
              <a:rPr lang="en-US" sz="1200" b="1" i="1" dirty="0"/>
              <a:t>Save others by snatching them out of the fire; to others show mercy with fear. </a:t>
            </a:r>
            <a:r>
              <a:rPr lang="en-US" sz="1600" b="1" dirty="0"/>
              <a:t> </a:t>
            </a:r>
            <a:r>
              <a:rPr lang="en-US" sz="1400" b="1" dirty="0"/>
              <a:t> </a:t>
            </a:r>
          </a:p>
          <a:p>
            <a:pPr marL="0" indent="0" algn="ctr">
              <a:buNone/>
            </a:pPr>
            <a:r>
              <a:rPr lang="en-US" dirty="0"/>
              <a:t>Jude 23</a:t>
            </a:r>
          </a:p>
          <a:p>
            <a:r>
              <a:rPr lang="en-US" dirty="0"/>
              <a:t>Colin Smith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1271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5:7</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Blessed are the merciful, for they shall receive mercy.</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Jesus and the other inspired authors of scripture have more to say on this important topic.  Let us explore together the teaching in God's Word on this practical issue.</a:t>
            </a:r>
          </a:p>
          <a:p>
            <a:endParaRPr lang="en-US" sz="120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6EA17A3-4D74-4100-8B6E-B7F62C49593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850597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dirty="0"/>
              <a:t>If you have mercy within your heart, you are going to talk to Christ a great deal about lost people and you’re going to talk to lost people a great deal about Jesus Christ.”</a:t>
            </a:r>
          </a:p>
          <a:p>
            <a:endParaRPr lang="en-US" dirty="0"/>
          </a:p>
          <a:p>
            <a:r>
              <a:rPr lang="en-US" dirty="0"/>
              <a:t>Colin Smith</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6482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06EA17A3-4D74-4100-8B6E-B7F62C49593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9709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dirty="0"/>
              <a:t>First Point</a:t>
            </a:r>
          </a:p>
          <a:p>
            <a:pPr marL="0" indent="0" algn="l">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The mercy of God is undeserved.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There</a:t>
            </a:r>
            <a:r>
              <a:rPr lang="en-US" sz="1200" b="0" baseline="0" dirty="0"/>
              <a:t> are two words that often appear together in scripture… mercy and grace.  We find them together in Ephesians 2, verses 4 through 5:</a:t>
            </a:r>
            <a:endParaRPr lang="en-US" sz="1200" b="0"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9F4161-5611-4569-9237-8A52EFC4C06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3818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Ephesians 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30000" dirty="0"/>
              <a:t>4 </a:t>
            </a:r>
            <a:r>
              <a:rPr lang="en-US" dirty="0"/>
              <a:t>But God, being rich in </a:t>
            </a:r>
            <a:r>
              <a:rPr lang="en-US" b="1" dirty="0">
                <a:solidFill>
                  <a:srgbClr val="FF0000"/>
                </a:solidFill>
                <a:effectLst>
                  <a:outerShdw blurRad="38100" dist="38100" dir="2700000" algn="tl">
                    <a:srgbClr val="000000">
                      <a:alpha val="43137"/>
                    </a:srgbClr>
                  </a:outerShdw>
                </a:effectLst>
              </a:rPr>
              <a:t>mercy</a:t>
            </a:r>
            <a:r>
              <a:rPr lang="en-US" dirty="0"/>
              <a:t>, because of the great love with which he loved us, </a:t>
            </a:r>
            <a:r>
              <a:rPr lang="en-US" b="1" baseline="30000" dirty="0"/>
              <a:t>5 </a:t>
            </a:r>
            <a:r>
              <a:rPr lang="en-US" dirty="0"/>
              <a:t>even when we were dead in our trespasses, made us alive together with Christ—by </a:t>
            </a:r>
            <a:r>
              <a:rPr lang="en-US" b="1" dirty="0">
                <a:solidFill>
                  <a:srgbClr val="FF0000"/>
                </a:solidFill>
                <a:effectLst>
                  <a:outerShdw blurRad="38100" dist="38100" dir="2700000" algn="tl">
                    <a:srgbClr val="000000">
                      <a:alpha val="43137"/>
                    </a:srgbClr>
                  </a:outerShdw>
                </a:effectLst>
              </a:rPr>
              <a:t>grace</a:t>
            </a:r>
            <a:r>
              <a:rPr lang="en-US" dirty="0"/>
              <a:t> you have been saved—</a:t>
            </a:r>
          </a:p>
          <a:p>
            <a:endParaRPr lang="en-US" dirty="0"/>
          </a:p>
          <a:p>
            <a:r>
              <a:rPr lang="en-US" dirty="0"/>
              <a:t>These two words, mercy and grace, are key to our salvation.  But,</a:t>
            </a:r>
            <a:r>
              <a:rPr lang="en-US" baseline="0" dirty="0"/>
              <a:t> they are not synonymous.  But what is the difference between them  In order to answer this, we need to look more closely at the origin of these words in the biblical text.</a:t>
            </a:r>
            <a:endParaRPr lang="en-US" dirty="0"/>
          </a:p>
        </p:txBody>
      </p:sp>
      <p:sp>
        <p:nvSpPr>
          <p:cNvPr id="4" name="Slide Number Placeholder 3"/>
          <p:cNvSpPr>
            <a:spLocks noGrp="1"/>
          </p:cNvSpPr>
          <p:nvPr>
            <p:ph type="sldNum" sz="quarter" idx="10"/>
          </p:nvPr>
        </p:nvSpPr>
        <p:spPr/>
        <p:txBody>
          <a:bodyPr/>
          <a:lstStyle/>
          <a:p>
            <a:fld id="{EADACB00-6293-44F4-968C-44203CBAA18F}" type="slidenum">
              <a:rPr lang="en-US" smtClean="0"/>
              <a:t>5</a:t>
            </a:fld>
            <a:endParaRPr lang="en-US"/>
          </a:p>
        </p:txBody>
      </p:sp>
    </p:spTree>
    <p:extLst>
      <p:ext uri="{BB962C8B-B14F-4D97-AF65-F5344CB8AC3E}">
        <p14:creationId xmlns:p14="http://schemas.microsoft.com/office/powerpoint/2010/main" val="487997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ἐλεήμων</a:t>
            </a:r>
            <a:r>
              <a:rPr lang="en-US" dirty="0"/>
              <a:t>/ </a:t>
            </a:r>
            <a:r>
              <a:rPr lang="en-US" dirty="0" err="1"/>
              <a:t>eleēmōn</a:t>
            </a:r>
            <a:endParaRPr lang="en-US" dirty="0"/>
          </a:p>
          <a:p>
            <a:endParaRPr lang="en-US" dirty="0"/>
          </a:p>
          <a:p>
            <a:pPr marL="0" indent="0" algn="ctr">
              <a:buNone/>
            </a:pPr>
            <a:r>
              <a:rPr lang="en-US" sz="1200" b="1" dirty="0"/>
              <a:t>Definition:</a:t>
            </a:r>
          </a:p>
          <a:p>
            <a:pPr marL="0" indent="0" algn="ctr">
              <a:buNone/>
            </a:pPr>
            <a:r>
              <a:rPr lang="en-US" sz="1200" b="1" dirty="0"/>
              <a:t>Merciful, including feelings of pity, with a focus of showing compassion to those in serious need.</a:t>
            </a:r>
          </a:p>
          <a:p>
            <a:pPr marL="0" indent="0" algn="ctr">
              <a:buNone/>
            </a:pPr>
            <a:endParaRPr lang="en-US" sz="1200" b="1" dirty="0"/>
          </a:p>
          <a:p>
            <a:pPr marL="0" indent="0" algn="l">
              <a:buNone/>
            </a:pPr>
            <a:r>
              <a:rPr lang="en-US" dirty="0"/>
              <a:t>So, mercy has to do with God’s response to our need</a:t>
            </a:r>
            <a:r>
              <a:rPr lang="en-US" baseline="0" dirty="0"/>
              <a:t> and our corresponding response to the needs of others.</a:t>
            </a:r>
            <a:endParaRPr lang="en-US" dirty="0"/>
          </a:p>
        </p:txBody>
      </p:sp>
      <p:sp>
        <p:nvSpPr>
          <p:cNvPr id="4" name="Slide Number Placeholder 3"/>
          <p:cNvSpPr>
            <a:spLocks noGrp="1"/>
          </p:cNvSpPr>
          <p:nvPr>
            <p:ph type="sldNum" sz="quarter" idx="10"/>
          </p:nvPr>
        </p:nvSpPr>
        <p:spPr/>
        <p:txBody>
          <a:bodyPr/>
          <a:lstStyle/>
          <a:p>
            <a:fld id="{EADACB00-6293-44F4-968C-44203CBAA18F}" type="slidenum">
              <a:rPr lang="en-US" smtClean="0"/>
              <a:t>6</a:t>
            </a:fld>
            <a:endParaRPr lang="en-US"/>
          </a:p>
        </p:txBody>
      </p:sp>
    </p:spTree>
    <p:extLst>
      <p:ext uri="{BB962C8B-B14F-4D97-AF65-F5344CB8AC3E}">
        <p14:creationId xmlns:p14="http://schemas.microsoft.com/office/powerpoint/2010/main" val="206980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χάρις</a:t>
            </a:r>
            <a:r>
              <a:rPr lang="en-US" dirty="0"/>
              <a:t>/ </a:t>
            </a:r>
            <a:r>
              <a:rPr lang="en-US" dirty="0" err="1"/>
              <a:t>charis</a:t>
            </a:r>
            <a:endParaRPr lang="en-US" dirty="0"/>
          </a:p>
          <a:p>
            <a:pPr marL="0" indent="0" algn="ctr">
              <a:buNone/>
            </a:pPr>
            <a:r>
              <a:rPr lang="en-US" sz="1200" b="1" dirty="0"/>
              <a:t>Definition:</a:t>
            </a:r>
          </a:p>
          <a:p>
            <a:pPr marL="0" indent="0" algn="ctr">
              <a:buNone/>
            </a:pPr>
            <a:r>
              <a:rPr lang="en-US" sz="1200" b="1" dirty="0"/>
              <a:t>God’s favor or benefit extended to us, although unearned.</a:t>
            </a:r>
          </a:p>
          <a:p>
            <a:pPr marL="0" indent="0" algn="l">
              <a:buNone/>
            </a:pPr>
            <a:endParaRPr lang="en-US" sz="1200" b="1" dirty="0"/>
          </a:p>
          <a:p>
            <a:pPr marL="0" indent="0" algn="l">
              <a:buNone/>
            </a:pPr>
            <a:r>
              <a:rPr lang="en-US" sz="1200" b="0" dirty="0"/>
              <a:t>It’s easy to see how the lines between these two words</a:t>
            </a:r>
            <a:r>
              <a:rPr lang="en-US" sz="1200" b="0" baseline="0" dirty="0"/>
              <a:t> become fuzzy.  God is merciful and gracious to us.  Both proceed from God and are his gifts to us.  I came across a quote that helped me see the nuance of difference here.</a:t>
            </a:r>
            <a:endParaRPr lang="en-US" sz="1200" b="0" dirty="0"/>
          </a:p>
        </p:txBody>
      </p:sp>
      <p:sp>
        <p:nvSpPr>
          <p:cNvPr id="4" name="Slide Number Placeholder 3"/>
          <p:cNvSpPr>
            <a:spLocks noGrp="1"/>
          </p:cNvSpPr>
          <p:nvPr>
            <p:ph type="sldNum" sz="quarter" idx="10"/>
          </p:nvPr>
        </p:nvSpPr>
        <p:spPr/>
        <p:txBody>
          <a:bodyPr/>
          <a:lstStyle/>
          <a:p>
            <a:fld id="{EADACB00-6293-44F4-968C-44203CBAA18F}" type="slidenum">
              <a:rPr lang="en-US" smtClean="0"/>
              <a:t>7</a:t>
            </a:fld>
            <a:endParaRPr lang="en-US"/>
          </a:p>
        </p:txBody>
      </p:sp>
    </p:spTree>
    <p:extLst>
      <p:ext uri="{BB962C8B-B14F-4D97-AF65-F5344CB8AC3E}">
        <p14:creationId xmlns:p14="http://schemas.microsoft.com/office/powerpoint/2010/main" val="329045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Mercy and Grace: Max </a:t>
            </a:r>
            <a:r>
              <a:rPr lang="en-US" dirty="0" err="1"/>
              <a:t>Lucado</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a:t>
            </a:r>
            <a:r>
              <a:rPr lang="en-US" sz="1200" b="1" dirty="0"/>
              <a:t>The difference between mercy and grace? Mercy gave the prodigal son a second chance. Grace gave him a feast.”</a:t>
            </a:r>
            <a:endParaRPr lang="en-US" sz="1200" b="1" i="1" dirty="0"/>
          </a:p>
          <a:p>
            <a:endParaRPr lang="en-US" dirty="0"/>
          </a:p>
          <a:p>
            <a:r>
              <a:rPr lang="en-US" dirty="0"/>
              <a:t>I found that this quote really helped me to see how these two aspects of God’s kindness to us work together.</a:t>
            </a:r>
            <a:r>
              <a:rPr lang="en-US" baseline="0" dirty="0"/>
              <a:t>  And one of the things that it really drives home is how badly we all need a second chance.  There are so many ways that we blow it, especially when it comes to being merciful.  But I would have to say that the arena in which we blow it most consistently is not in church.  It’s at home.  Home is the place where we feel safest.  But, it’s also the place where we allow our worst behaviors to manifest themselves.  Yet, it is at home where mercy is most needful.  I came across this statement by Rick Warren that really impacted me.</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06351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“The number one place you need to learn to show mercy is at home because you see each other’s faults far more than anyone else us does…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5E1A782D-BC6F-47F8-8B9E-195026A4935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497588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791" y="1820173"/>
            <a:ext cx="11654287" cy="1689789"/>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8791" y="3602037"/>
            <a:ext cx="11654287" cy="24450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2024333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276323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22430" y="365125"/>
            <a:ext cx="595007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3059672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72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3033251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889185"/>
            <a:ext cx="10515600" cy="267329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255669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1540" y="1825625"/>
            <a:ext cx="57782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766758"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225968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34578" y="188913"/>
            <a:ext cx="9430260" cy="1325563"/>
          </a:xfrm>
        </p:spPr>
        <p:txBody>
          <a:bodyPr/>
          <a:lstStyle/>
          <a:p>
            <a:r>
              <a:rPr lang="en-US"/>
              <a:t>Click to edit Master title style</a:t>
            </a:r>
          </a:p>
        </p:txBody>
      </p:sp>
      <p:sp>
        <p:nvSpPr>
          <p:cNvPr id="3" name="Text Placeholder 2"/>
          <p:cNvSpPr>
            <a:spLocks noGrp="1"/>
          </p:cNvSpPr>
          <p:nvPr>
            <p:ph type="body" idx="1"/>
          </p:nvPr>
        </p:nvSpPr>
        <p:spPr>
          <a:xfrm>
            <a:off x="258792" y="1820173"/>
            <a:ext cx="5738783" cy="684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792" y="2505075"/>
            <a:ext cx="573878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820173"/>
            <a:ext cx="5792638" cy="6849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7926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101023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106854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1707066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792" y="1820174"/>
            <a:ext cx="4513233" cy="101363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7" y="293299"/>
            <a:ext cx="6721265" cy="55677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792" y="2941608"/>
            <a:ext cx="4513233" cy="33069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3032997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660" y="1811546"/>
            <a:ext cx="4554777" cy="902545"/>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207035"/>
            <a:ext cx="6747144" cy="56540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660" y="2820837"/>
            <a:ext cx="4554777" cy="33220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FF41487-4573-41A0-85F7-F1DC0060A48D}" type="datetimeFigureOut">
              <a:rPr lang="en-US" smtClean="0"/>
              <a:t>7/22/2016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F0B2225-BCDE-4597-BD38-F8695FB28A2E}" type="slidenum">
              <a:rPr lang="en-US" smtClean="0"/>
              <a:t>‹#›</a:t>
            </a:fld>
            <a:endParaRPr lang="en-US"/>
          </a:p>
        </p:txBody>
      </p:sp>
    </p:spTree>
    <p:extLst>
      <p:ext uri="{BB962C8B-B14F-4D97-AF65-F5344CB8AC3E}">
        <p14:creationId xmlns:p14="http://schemas.microsoft.com/office/powerpoint/2010/main" val="2840284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0286" y="120771"/>
            <a:ext cx="9428672" cy="156991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58792" y="1825625"/>
            <a:ext cx="11680166" cy="485122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34595"/>
            <a:ext cx="2330569" cy="1747927"/>
          </a:xfrm>
          <a:prstGeom prst="rect">
            <a:avLst/>
          </a:prstGeom>
        </p:spPr>
      </p:pic>
    </p:spTree>
    <p:extLst>
      <p:ext uri="{BB962C8B-B14F-4D97-AF65-F5344CB8AC3E}">
        <p14:creationId xmlns:p14="http://schemas.microsoft.com/office/powerpoint/2010/main" val="18582462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000" b="1" kern="1200">
          <a:solidFill>
            <a:srgbClr val="01674C"/>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6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5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40236" y="125490"/>
            <a:ext cx="6996545" cy="28007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800" b="1" i="0" u="none" strike="noStrike" kern="0" cap="none" spc="0" normalizeH="0" baseline="0" noProof="0" dirty="0">
                <a:ln>
                  <a:noFill/>
                </a:ln>
                <a:solidFill>
                  <a:srgbClr val="007A5A"/>
                </a:solidFill>
                <a:effectLst/>
                <a:uLnTx/>
                <a:uFillTx/>
              </a:rPr>
              <a:t>Blessed are the</a:t>
            </a:r>
            <a:r>
              <a:rPr kumimoji="0" lang="en-US" sz="8800" b="1" i="0" u="none" strike="noStrike" kern="0" cap="none" spc="0" normalizeH="0" noProof="0" dirty="0">
                <a:ln>
                  <a:noFill/>
                </a:ln>
                <a:solidFill>
                  <a:srgbClr val="007A5A"/>
                </a:solidFill>
                <a:effectLst/>
                <a:uLnTx/>
                <a:uFillTx/>
              </a:rPr>
              <a:t> merciful</a:t>
            </a:r>
            <a:endParaRPr kumimoji="0" lang="en-US" sz="8800" b="1" i="0" u="none" strike="noStrike" kern="0" cap="none" spc="0" normalizeH="0" baseline="0" noProof="0" dirty="0">
              <a:ln>
                <a:noFill/>
              </a:ln>
              <a:solidFill>
                <a:srgbClr val="007A5A"/>
              </a:solidFill>
              <a:effectLst/>
              <a:uLnTx/>
              <a:uFillTx/>
            </a:endParaRPr>
          </a:p>
        </p:txBody>
      </p:sp>
    </p:spTree>
    <p:extLst>
      <p:ext uri="{BB962C8B-B14F-4D97-AF65-F5344CB8AC3E}">
        <p14:creationId xmlns:p14="http://schemas.microsoft.com/office/powerpoint/2010/main" val="3004569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93118" y="120771"/>
            <a:ext cx="9745840" cy="1227582"/>
          </a:xfrm>
        </p:spPr>
        <p:txBody>
          <a:bodyPr/>
          <a:lstStyle/>
          <a:p>
            <a:r>
              <a:rPr lang="en-US" dirty="0"/>
              <a:t>Showing Mercy</a:t>
            </a:r>
          </a:p>
        </p:txBody>
      </p:sp>
      <p:sp>
        <p:nvSpPr>
          <p:cNvPr id="3" name="Content Placeholder 2"/>
          <p:cNvSpPr>
            <a:spLocks noGrp="1"/>
          </p:cNvSpPr>
          <p:nvPr>
            <p:ph idx="1"/>
          </p:nvPr>
        </p:nvSpPr>
        <p:spPr>
          <a:xfrm>
            <a:off x="2417736" y="1251084"/>
            <a:ext cx="9521222" cy="5284922"/>
          </a:xfrm>
        </p:spPr>
        <p:txBody>
          <a:bodyPr>
            <a:noAutofit/>
          </a:bodyPr>
          <a:lstStyle/>
          <a:p>
            <a:pPr marL="0" indent="0">
              <a:buNone/>
            </a:pPr>
            <a:r>
              <a:rPr lang="en-US" sz="6600" b="1" i="1" dirty="0"/>
              <a:t>“… and you’re up close and personal with those faults and you’ve got to live with them for the rest of your life, so show mercy.”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077" r="13928"/>
          <a:stretch/>
        </p:blipFill>
        <p:spPr>
          <a:xfrm>
            <a:off x="0" y="26321"/>
            <a:ext cx="1957223" cy="2883748"/>
          </a:xfrm>
          <a:prstGeom prst="rect">
            <a:avLst/>
          </a:prstGeom>
        </p:spPr>
      </p:pic>
      <p:sp>
        <p:nvSpPr>
          <p:cNvPr id="6" name="TextBox 5"/>
          <p:cNvSpPr txBox="1"/>
          <p:nvPr/>
        </p:nvSpPr>
        <p:spPr>
          <a:xfrm>
            <a:off x="0" y="3108715"/>
            <a:ext cx="2212866" cy="15696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1674C"/>
                </a:solidFill>
                <a:effectLst/>
                <a:uLnTx/>
                <a:uFillTx/>
              </a:rPr>
              <a:t>Rick Warren</a:t>
            </a:r>
          </a:p>
        </p:txBody>
      </p:sp>
    </p:spTree>
    <p:extLst>
      <p:ext uri="{BB962C8B-B14F-4D97-AF65-F5344CB8AC3E}">
        <p14:creationId xmlns:p14="http://schemas.microsoft.com/office/powerpoint/2010/main" val="117451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14056" y="120771"/>
            <a:ext cx="8324901" cy="1569918"/>
          </a:xfrm>
        </p:spPr>
        <p:txBody>
          <a:bodyPr/>
          <a:lstStyle/>
          <a:p>
            <a:r>
              <a:rPr lang="en-US" sz="8800" dirty="0"/>
              <a:t>Second Point</a:t>
            </a:r>
          </a:p>
        </p:txBody>
      </p:sp>
      <p:sp>
        <p:nvSpPr>
          <p:cNvPr id="3" name="Content Placeholder 2"/>
          <p:cNvSpPr>
            <a:spLocks noGrp="1"/>
          </p:cNvSpPr>
          <p:nvPr>
            <p:ph idx="1"/>
          </p:nvPr>
        </p:nvSpPr>
        <p:spPr>
          <a:xfrm>
            <a:off x="258791" y="2693555"/>
            <a:ext cx="11680166" cy="3868989"/>
          </a:xfrm>
        </p:spPr>
        <p:txBody>
          <a:bodyPr>
            <a:noAutofit/>
          </a:bodyPr>
          <a:lstStyle/>
          <a:p>
            <a:pPr marL="0" indent="0" algn="ctr">
              <a:buNone/>
            </a:pPr>
            <a:r>
              <a:rPr lang="en-US" sz="9600" b="1" dirty="0"/>
              <a:t>The mercy of God is conditional.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96343" cy="2547257"/>
          </a:xfrm>
          <a:prstGeom prst="rect">
            <a:avLst/>
          </a:prstGeom>
        </p:spPr>
      </p:pic>
    </p:spTree>
    <p:extLst>
      <p:ext uri="{BB962C8B-B14F-4D97-AF65-F5344CB8AC3E}">
        <p14:creationId xmlns:p14="http://schemas.microsoft.com/office/powerpoint/2010/main" val="4093394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Romans 5:8</a:t>
            </a:r>
          </a:p>
        </p:txBody>
      </p:sp>
      <p:sp>
        <p:nvSpPr>
          <p:cNvPr id="3" name="Content Placeholder 2"/>
          <p:cNvSpPr>
            <a:spLocks noGrp="1"/>
          </p:cNvSpPr>
          <p:nvPr>
            <p:ph idx="1"/>
          </p:nvPr>
        </p:nvSpPr>
        <p:spPr/>
        <p:txBody>
          <a:bodyPr>
            <a:normAutofit/>
          </a:bodyPr>
          <a:lstStyle/>
          <a:p>
            <a:pPr marL="0" indent="0">
              <a:buNone/>
            </a:pPr>
            <a:r>
              <a:rPr lang="en-US" sz="8000" b="1" baseline="30000" dirty="0"/>
              <a:t>8 </a:t>
            </a:r>
            <a:r>
              <a:rPr lang="en-US" sz="8000" b="1" dirty="0"/>
              <a:t>but God shows his love for us in that while we were still sinners, Christ died for us.</a:t>
            </a:r>
          </a:p>
        </p:txBody>
      </p:sp>
    </p:spTree>
    <p:extLst>
      <p:ext uri="{BB962C8B-B14F-4D97-AF65-F5344CB8AC3E}">
        <p14:creationId xmlns:p14="http://schemas.microsoft.com/office/powerpoint/2010/main" val="2904902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Matthew 5:7</a:t>
            </a:r>
          </a:p>
        </p:txBody>
      </p:sp>
      <p:sp>
        <p:nvSpPr>
          <p:cNvPr id="3" name="Content Placeholder 2"/>
          <p:cNvSpPr>
            <a:spLocks noGrp="1"/>
          </p:cNvSpPr>
          <p:nvPr>
            <p:ph idx="1"/>
          </p:nvPr>
        </p:nvSpPr>
        <p:spPr>
          <a:xfrm>
            <a:off x="258792" y="2138515"/>
            <a:ext cx="11680166" cy="4538329"/>
          </a:xfrm>
        </p:spPr>
        <p:txBody>
          <a:bodyPr>
            <a:normAutofit/>
          </a:bodyPr>
          <a:lstStyle/>
          <a:p>
            <a:pPr marL="0" indent="0" algn="ctr">
              <a:buNone/>
            </a:pPr>
            <a:r>
              <a:rPr lang="en-US" sz="8800" b="1" dirty="0"/>
              <a:t>Blessed are the merciful, for they shall receive mercy.</a:t>
            </a:r>
          </a:p>
        </p:txBody>
      </p:sp>
    </p:spTree>
    <p:extLst>
      <p:ext uri="{BB962C8B-B14F-4D97-AF65-F5344CB8AC3E}">
        <p14:creationId xmlns:p14="http://schemas.microsoft.com/office/powerpoint/2010/main" val="245403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0"/>
            <a:ext cx="12192001" cy="6858000"/>
          </a:xfrm>
        </p:spPr>
      </p:pic>
    </p:spTree>
    <p:extLst>
      <p:ext uri="{BB962C8B-B14F-4D97-AF65-F5344CB8AC3E}">
        <p14:creationId xmlns:p14="http://schemas.microsoft.com/office/powerpoint/2010/main" val="2732371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18</a:t>
            </a:r>
          </a:p>
        </p:txBody>
      </p:sp>
      <p:sp>
        <p:nvSpPr>
          <p:cNvPr id="3" name="Content Placeholder 2"/>
          <p:cNvSpPr>
            <a:spLocks noGrp="1"/>
          </p:cNvSpPr>
          <p:nvPr>
            <p:ph idx="1"/>
          </p:nvPr>
        </p:nvSpPr>
        <p:spPr/>
        <p:txBody>
          <a:bodyPr>
            <a:noAutofit/>
          </a:bodyPr>
          <a:lstStyle/>
          <a:p>
            <a:pPr marL="0" indent="0">
              <a:buNone/>
            </a:pPr>
            <a:r>
              <a:rPr lang="en-US" sz="7200" b="1" baseline="30000" dirty="0"/>
              <a:t>32 </a:t>
            </a:r>
            <a:r>
              <a:rPr lang="en-US" sz="7200" b="1" dirty="0"/>
              <a:t>Then his master summoned him and said to him, ‘You wicked servant! I forgave you all that debt because you pleaded with me. </a:t>
            </a:r>
          </a:p>
        </p:txBody>
      </p:sp>
    </p:spTree>
    <p:extLst>
      <p:ext uri="{BB962C8B-B14F-4D97-AF65-F5344CB8AC3E}">
        <p14:creationId xmlns:p14="http://schemas.microsoft.com/office/powerpoint/2010/main" val="1743901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18</a:t>
            </a:r>
          </a:p>
        </p:txBody>
      </p:sp>
      <p:sp>
        <p:nvSpPr>
          <p:cNvPr id="3" name="Content Placeholder 2"/>
          <p:cNvSpPr>
            <a:spLocks noGrp="1"/>
          </p:cNvSpPr>
          <p:nvPr>
            <p:ph idx="1"/>
          </p:nvPr>
        </p:nvSpPr>
        <p:spPr/>
        <p:txBody>
          <a:bodyPr>
            <a:noAutofit/>
          </a:bodyPr>
          <a:lstStyle/>
          <a:p>
            <a:pPr marL="0" indent="0">
              <a:buNone/>
            </a:pPr>
            <a:r>
              <a:rPr lang="en-US" sz="7200" b="1" baseline="30000" dirty="0"/>
              <a:t>33 </a:t>
            </a:r>
            <a:r>
              <a:rPr lang="en-US" sz="7200" b="1" dirty="0"/>
              <a:t>And should not you have had mercy on your fellow servant, as I had mercy on you?’ </a:t>
            </a:r>
          </a:p>
        </p:txBody>
      </p:sp>
    </p:spTree>
    <p:extLst>
      <p:ext uri="{BB962C8B-B14F-4D97-AF65-F5344CB8AC3E}">
        <p14:creationId xmlns:p14="http://schemas.microsoft.com/office/powerpoint/2010/main" val="335502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18</a:t>
            </a:r>
          </a:p>
        </p:txBody>
      </p:sp>
      <p:sp>
        <p:nvSpPr>
          <p:cNvPr id="3" name="Content Placeholder 2"/>
          <p:cNvSpPr>
            <a:spLocks noGrp="1"/>
          </p:cNvSpPr>
          <p:nvPr>
            <p:ph idx="1"/>
          </p:nvPr>
        </p:nvSpPr>
        <p:spPr/>
        <p:txBody>
          <a:bodyPr>
            <a:noAutofit/>
          </a:bodyPr>
          <a:lstStyle/>
          <a:p>
            <a:pPr marL="0" indent="0">
              <a:buNone/>
            </a:pPr>
            <a:r>
              <a:rPr lang="en-US" sz="7200" b="1" baseline="30000" dirty="0"/>
              <a:t>34 </a:t>
            </a:r>
            <a:r>
              <a:rPr lang="en-US" sz="7200" b="1" dirty="0"/>
              <a:t>And in anger his master delivered him to the jailers,</a:t>
            </a:r>
            <a:r>
              <a:rPr lang="en-US" sz="7200" b="1" baseline="30000" dirty="0"/>
              <a:t> </a:t>
            </a:r>
            <a:r>
              <a:rPr lang="en-US" sz="7200" b="1" dirty="0"/>
              <a:t>until he should pay all his debt.</a:t>
            </a:r>
          </a:p>
        </p:txBody>
      </p:sp>
    </p:spTree>
    <p:extLst>
      <p:ext uri="{BB962C8B-B14F-4D97-AF65-F5344CB8AC3E}">
        <p14:creationId xmlns:p14="http://schemas.microsoft.com/office/powerpoint/2010/main" val="2344586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18</a:t>
            </a:r>
          </a:p>
        </p:txBody>
      </p:sp>
      <p:sp>
        <p:nvSpPr>
          <p:cNvPr id="3" name="Content Placeholder 2"/>
          <p:cNvSpPr>
            <a:spLocks noGrp="1"/>
          </p:cNvSpPr>
          <p:nvPr>
            <p:ph idx="1"/>
          </p:nvPr>
        </p:nvSpPr>
        <p:spPr/>
        <p:txBody>
          <a:bodyPr>
            <a:noAutofit/>
          </a:bodyPr>
          <a:lstStyle/>
          <a:p>
            <a:pPr marL="0" indent="0">
              <a:buNone/>
            </a:pPr>
            <a:r>
              <a:rPr lang="en-US" sz="7200" b="1" baseline="30000" dirty="0">
                <a:solidFill>
                  <a:srgbClr val="000000"/>
                </a:solidFill>
              </a:rPr>
              <a:t>35 </a:t>
            </a:r>
            <a:r>
              <a:rPr lang="en-US" sz="7200" b="1" dirty="0">
                <a:solidFill>
                  <a:srgbClr val="000000"/>
                </a:solidFill>
              </a:rPr>
              <a:t>So also my heavenly Father will do to every one of you, if you do not forgive your brother from your heart.”</a:t>
            </a:r>
            <a:endParaRPr lang="en-US" sz="7200" b="1" dirty="0"/>
          </a:p>
        </p:txBody>
      </p:sp>
    </p:spTree>
    <p:extLst>
      <p:ext uri="{BB962C8B-B14F-4D97-AF65-F5344CB8AC3E}">
        <p14:creationId xmlns:p14="http://schemas.microsoft.com/office/powerpoint/2010/main" val="1210792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14056" y="120771"/>
            <a:ext cx="8324901" cy="1569918"/>
          </a:xfrm>
        </p:spPr>
        <p:txBody>
          <a:bodyPr/>
          <a:lstStyle/>
          <a:p>
            <a:r>
              <a:rPr lang="en-US" sz="8800" dirty="0"/>
              <a:t>Third Point</a:t>
            </a:r>
          </a:p>
        </p:txBody>
      </p:sp>
      <p:sp>
        <p:nvSpPr>
          <p:cNvPr id="3" name="Content Placeholder 2"/>
          <p:cNvSpPr>
            <a:spLocks noGrp="1"/>
          </p:cNvSpPr>
          <p:nvPr>
            <p:ph idx="1"/>
          </p:nvPr>
        </p:nvSpPr>
        <p:spPr>
          <a:xfrm>
            <a:off x="258791" y="2693555"/>
            <a:ext cx="11680166" cy="3868989"/>
          </a:xfrm>
        </p:spPr>
        <p:txBody>
          <a:bodyPr>
            <a:noAutofit/>
          </a:bodyPr>
          <a:lstStyle/>
          <a:p>
            <a:pPr marL="0" indent="0" algn="ctr">
              <a:buNone/>
            </a:pPr>
            <a:r>
              <a:rPr lang="en-US" sz="9600" b="1" dirty="0"/>
              <a:t>Opportunities to Show Mercy.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96343" cy="2547257"/>
          </a:xfrm>
          <a:prstGeom prst="rect">
            <a:avLst/>
          </a:prstGeom>
        </p:spPr>
      </p:pic>
    </p:spTree>
    <p:extLst>
      <p:ext uri="{BB962C8B-B14F-4D97-AF65-F5344CB8AC3E}">
        <p14:creationId xmlns:p14="http://schemas.microsoft.com/office/powerpoint/2010/main" val="3749260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80" y="3466276"/>
            <a:ext cx="2045776" cy="1569918"/>
          </a:xfrm>
        </p:spPr>
        <p:txBody>
          <a:bodyPr/>
          <a:lstStyle/>
          <a:p>
            <a:pPr algn="ctr"/>
            <a:r>
              <a:rPr lang="en-US" sz="4800" dirty="0"/>
              <a:t>Jeremy Taylor</a:t>
            </a:r>
          </a:p>
        </p:txBody>
      </p:sp>
      <p:sp>
        <p:nvSpPr>
          <p:cNvPr id="3" name="Content Placeholder 2"/>
          <p:cNvSpPr>
            <a:spLocks noGrp="1"/>
          </p:cNvSpPr>
          <p:nvPr>
            <p:ph idx="1"/>
          </p:nvPr>
        </p:nvSpPr>
        <p:spPr>
          <a:xfrm>
            <a:off x="2665708" y="340963"/>
            <a:ext cx="9273249" cy="6335882"/>
          </a:xfrm>
        </p:spPr>
        <p:txBody>
          <a:bodyPr>
            <a:normAutofit lnSpcReduction="10000"/>
          </a:bodyPr>
          <a:lstStyle/>
          <a:p>
            <a:pPr marL="0" indent="0">
              <a:buNone/>
            </a:pPr>
            <a:r>
              <a:rPr lang="en-US" sz="7200" dirty="0"/>
              <a:t>“Mercy is like the rainbow, which God hath set in the clouds; it never shines after it is night -- If we refuse mercy here, we shall have justice in eternity.”</a:t>
            </a:r>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770"/>
            <a:ext cx="2408500" cy="3089789"/>
          </a:xfrm>
          <a:prstGeom prst="rect">
            <a:avLst/>
          </a:prstGeom>
        </p:spPr>
      </p:pic>
    </p:spTree>
    <p:extLst>
      <p:ext uri="{BB962C8B-B14F-4D97-AF65-F5344CB8AC3E}">
        <p14:creationId xmlns:p14="http://schemas.microsoft.com/office/powerpoint/2010/main" val="304458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2344224" cy="1581274"/>
          </a:xfrm>
        </p:spPr>
        <p:txBody>
          <a:bodyPr/>
          <a:lstStyle/>
          <a:p>
            <a:pPr algn="ctr"/>
            <a:r>
              <a:rPr lang="en-US" sz="5400" dirty="0"/>
              <a:t>Colin Smith</a:t>
            </a:r>
          </a:p>
        </p:txBody>
      </p:sp>
      <p:sp>
        <p:nvSpPr>
          <p:cNvPr id="3" name="Content Placeholder 2"/>
          <p:cNvSpPr>
            <a:spLocks noGrp="1"/>
          </p:cNvSpPr>
          <p:nvPr>
            <p:ph idx="1"/>
          </p:nvPr>
        </p:nvSpPr>
        <p:spPr>
          <a:xfrm>
            <a:off x="2708030" y="1283110"/>
            <a:ext cx="9371603" cy="5412657"/>
          </a:xfrm>
        </p:spPr>
        <p:txBody>
          <a:bodyPr>
            <a:noAutofit/>
          </a:bodyPr>
          <a:lstStyle/>
          <a:p>
            <a:pPr marL="0" indent="0">
              <a:buNone/>
            </a:pPr>
            <a:r>
              <a:rPr lang="en-US" sz="6600" b="1" i="1" dirty="0"/>
              <a:t>If anyone has the world’s goods and sees his brother in need, yet closes his heart against him, how does God’s love abide in him?</a:t>
            </a:r>
            <a:r>
              <a:rPr lang="en-US" sz="6600" i="1" dirty="0"/>
              <a:t> 1 Jn. 3:17</a:t>
            </a:r>
            <a:endParaRPr lang="en-US" sz="6600" b="1" dirty="0"/>
          </a:p>
          <a:p>
            <a:pPr marL="0" indent="0">
              <a:buNone/>
            </a:pPr>
            <a:endParaRPr lang="en-US" sz="8000" b="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0"/>
            <a:ext cx="2520199" cy="3960935"/>
          </a:xfrm>
          <a:prstGeom prst="rect">
            <a:avLst/>
          </a:prstGeom>
        </p:spPr>
      </p:pic>
      <p:sp>
        <p:nvSpPr>
          <p:cNvPr id="6" name="Title 1"/>
          <p:cNvSpPr txBox="1">
            <a:spLocks/>
          </p:cNvSpPr>
          <p:nvPr/>
        </p:nvSpPr>
        <p:spPr>
          <a:xfrm>
            <a:off x="2708030" y="126146"/>
            <a:ext cx="9428672" cy="12749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200" b="1" kern="1200">
                <a:solidFill>
                  <a:srgbClr val="01674C"/>
                </a:solidFill>
                <a:latin typeface="+mn-lt"/>
                <a:ea typeface="+mj-ea"/>
                <a:cs typeface="+mj-cs"/>
              </a:defRPr>
            </a:lvl1pPr>
          </a:lstStyle>
          <a:p>
            <a:r>
              <a:rPr lang="en-US" dirty="0"/>
              <a:t>1. Material Needs</a:t>
            </a:r>
          </a:p>
        </p:txBody>
      </p:sp>
    </p:spTree>
    <p:extLst>
      <p:ext uri="{BB962C8B-B14F-4D97-AF65-F5344CB8AC3E}">
        <p14:creationId xmlns:p14="http://schemas.microsoft.com/office/powerpoint/2010/main" val="1741834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2344224" cy="1581274"/>
          </a:xfrm>
        </p:spPr>
        <p:txBody>
          <a:bodyPr/>
          <a:lstStyle/>
          <a:p>
            <a:pPr algn="ctr"/>
            <a:r>
              <a:rPr lang="en-US" sz="5400" dirty="0"/>
              <a:t>Colin Smith</a:t>
            </a:r>
          </a:p>
        </p:txBody>
      </p:sp>
      <p:sp>
        <p:nvSpPr>
          <p:cNvPr id="3" name="Content Placeholder 2"/>
          <p:cNvSpPr>
            <a:spLocks noGrp="1"/>
          </p:cNvSpPr>
          <p:nvPr>
            <p:ph idx="1"/>
          </p:nvPr>
        </p:nvSpPr>
        <p:spPr>
          <a:xfrm>
            <a:off x="2708030" y="1799303"/>
            <a:ext cx="9371603" cy="4896464"/>
          </a:xfrm>
        </p:spPr>
        <p:txBody>
          <a:bodyPr>
            <a:noAutofit/>
          </a:bodyPr>
          <a:lstStyle/>
          <a:p>
            <a:pPr marL="0" indent="0" algn="ctr">
              <a:buNone/>
            </a:pPr>
            <a:r>
              <a:rPr lang="en-US" sz="8800" b="1" i="1" dirty="0"/>
              <a:t>Have mercy on those who doubt.</a:t>
            </a:r>
            <a:r>
              <a:rPr lang="en-US" sz="8000" i="1" dirty="0"/>
              <a:t>  </a:t>
            </a:r>
          </a:p>
          <a:p>
            <a:pPr marL="0" indent="0" algn="ctr">
              <a:buNone/>
            </a:pPr>
            <a:r>
              <a:rPr lang="en-US" sz="8000" i="1" dirty="0"/>
              <a:t>Jude 22</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0"/>
            <a:ext cx="2520199" cy="3960935"/>
          </a:xfrm>
          <a:prstGeom prst="rect">
            <a:avLst/>
          </a:prstGeom>
        </p:spPr>
      </p:pic>
      <p:sp>
        <p:nvSpPr>
          <p:cNvPr id="6" name="Title 1"/>
          <p:cNvSpPr txBox="1">
            <a:spLocks/>
          </p:cNvSpPr>
          <p:nvPr/>
        </p:nvSpPr>
        <p:spPr>
          <a:xfrm>
            <a:off x="2708030" y="126146"/>
            <a:ext cx="9428672" cy="12749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200" b="1" kern="1200">
                <a:solidFill>
                  <a:srgbClr val="01674C"/>
                </a:solidFill>
                <a:latin typeface="+mn-lt"/>
                <a:ea typeface="+mj-ea"/>
                <a:cs typeface="+mj-cs"/>
              </a:defRPr>
            </a:lvl1pPr>
          </a:lstStyle>
          <a:p>
            <a:r>
              <a:rPr lang="en-US" dirty="0"/>
              <a:t>2. Spiritual Struggles</a:t>
            </a:r>
          </a:p>
        </p:txBody>
      </p:sp>
    </p:spTree>
    <p:extLst>
      <p:ext uri="{BB962C8B-B14F-4D97-AF65-F5344CB8AC3E}">
        <p14:creationId xmlns:p14="http://schemas.microsoft.com/office/powerpoint/2010/main" val="179751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2344224" cy="1581274"/>
          </a:xfrm>
        </p:spPr>
        <p:txBody>
          <a:bodyPr/>
          <a:lstStyle/>
          <a:p>
            <a:pPr algn="ctr"/>
            <a:r>
              <a:rPr lang="en-US" sz="5400" dirty="0"/>
              <a:t>Colin Smith</a:t>
            </a:r>
          </a:p>
        </p:txBody>
      </p:sp>
      <p:sp>
        <p:nvSpPr>
          <p:cNvPr id="3" name="Content Placeholder 2"/>
          <p:cNvSpPr>
            <a:spLocks noGrp="1"/>
          </p:cNvSpPr>
          <p:nvPr>
            <p:ph idx="1"/>
          </p:nvPr>
        </p:nvSpPr>
        <p:spPr>
          <a:xfrm>
            <a:off x="2708030" y="1799303"/>
            <a:ext cx="9371603" cy="4896464"/>
          </a:xfrm>
        </p:spPr>
        <p:txBody>
          <a:bodyPr>
            <a:noAutofit/>
          </a:bodyPr>
          <a:lstStyle/>
          <a:p>
            <a:pPr marL="0" indent="0" algn="ctr">
              <a:buNone/>
            </a:pPr>
            <a:r>
              <a:rPr lang="en-US" sz="8800" b="1" i="1" dirty="0"/>
              <a:t>Love covers a multitude of sins.</a:t>
            </a:r>
            <a:r>
              <a:rPr lang="en-US" sz="8000" i="1" dirty="0"/>
              <a:t>  </a:t>
            </a:r>
          </a:p>
          <a:p>
            <a:pPr marL="0" indent="0" algn="ctr">
              <a:buNone/>
            </a:pPr>
            <a:r>
              <a:rPr lang="en-US" sz="8000" i="1" dirty="0"/>
              <a:t>1 Peter 4:8</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0"/>
            <a:ext cx="2520199" cy="3960935"/>
          </a:xfrm>
          <a:prstGeom prst="rect">
            <a:avLst/>
          </a:prstGeom>
        </p:spPr>
      </p:pic>
      <p:sp>
        <p:nvSpPr>
          <p:cNvPr id="6" name="Title 1"/>
          <p:cNvSpPr txBox="1">
            <a:spLocks/>
          </p:cNvSpPr>
          <p:nvPr/>
        </p:nvSpPr>
        <p:spPr>
          <a:xfrm>
            <a:off x="2708030" y="126146"/>
            <a:ext cx="9428672" cy="12749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200" b="1" kern="1200">
                <a:solidFill>
                  <a:srgbClr val="01674C"/>
                </a:solidFill>
                <a:latin typeface="+mn-lt"/>
                <a:ea typeface="+mj-ea"/>
                <a:cs typeface="+mj-cs"/>
              </a:defRPr>
            </a:lvl1pPr>
          </a:lstStyle>
          <a:p>
            <a:r>
              <a:rPr lang="en-US" dirty="0"/>
              <a:t>3. Embarrassing Failures</a:t>
            </a:r>
          </a:p>
        </p:txBody>
      </p:sp>
    </p:spTree>
    <p:extLst>
      <p:ext uri="{BB962C8B-B14F-4D97-AF65-F5344CB8AC3E}">
        <p14:creationId xmlns:p14="http://schemas.microsoft.com/office/powerpoint/2010/main" val="3103534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1864492" cy="1581274"/>
          </a:xfrm>
        </p:spPr>
        <p:txBody>
          <a:bodyPr/>
          <a:lstStyle/>
          <a:p>
            <a:pPr algn="ctr"/>
            <a:r>
              <a:rPr lang="en-US" sz="5400" dirty="0"/>
              <a:t>Colin Smith</a:t>
            </a:r>
          </a:p>
        </p:txBody>
      </p:sp>
      <p:sp>
        <p:nvSpPr>
          <p:cNvPr id="3" name="Content Placeholder 2"/>
          <p:cNvSpPr>
            <a:spLocks noGrp="1"/>
          </p:cNvSpPr>
          <p:nvPr>
            <p:ph idx="1"/>
          </p:nvPr>
        </p:nvSpPr>
        <p:spPr>
          <a:xfrm>
            <a:off x="2169764" y="1401097"/>
            <a:ext cx="9909870" cy="5294670"/>
          </a:xfrm>
        </p:spPr>
        <p:txBody>
          <a:bodyPr>
            <a:noAutofit/>
          </a:bodyPr>
          <a:lstStyle/>
          <a:p>
            <a:pPr marL="0" indent="0" algn="ctr">
              <a:buNone/>
            </a:pPr>
            <a:r>
              <a:rPr lang="en-US" sz="7200" b="1" i="1" dirty="0"/>
              <a:t>Love bears all things, believes all things, hopes all things, endures all things.</a:t>
            </a:r>
          </a:p>
          <a:p>
            <a:pPr marL="0" indent="0" algn="ctr">
              <a:buNone/>
            </a:pPr>
            <a:r>
              <a:rPr lang="en-US" sz="7200" i="1" dirty="0"/>
              <a:t>1 Corinthians 13:7</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1"/>
            <a:ext cx="1952479" cy="3068664"/>
          </a:xfrm>
          <a:prstGeom prst="rect">
            <a:avLst/>
          </a:prstGeom>
        </p:spPr>
      </p:pic>
      <p:sp>
        <p:nvSpPr>
          <p:cNvPr id="6" name="Title 1"/>
          <p:cNvSpPr txBox="1">
            <a:spLocks/>
          </p:cNvSpPr>
          <p:nvPr/>
        </p:nvSpPr>
        <p:spPr>
          <a:xfrm>
            <a:off x="2708030" y="126146"/>
            <a:ext cx="9428672" cy="127495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200" b="1" kern="1200">
                <a:solidFill>
                  <a:srgbClr val="01674C"/>
                </a:solidFill>
                <a:latin typeface="+mn-lt"/>
                <a:ea typeface="+mj-ea"/>
                <a:cs typeface="+mj-cs"/>
              </a:defRPr>
            </a:lvl1pPr>
          </a:lstStyle>
          <a:p>
            <a:r>
              <a:rPr lang="en-US" dirty="0"/>
              <a:t>4. Slanderous Gossip</a:t>
            </a:r>
          </a:p>
        </p:txBody>
      </p:sp>
    </p:spTree>
    <p:extLst>
      <p:ext uri="{BB962C8B-B14F-4D97-AF65-F5344CB8AC3E}">
        <p14:creationId xmlns:p14="http://schemas.microsoft.com/office/powerpoint/2010/main" val="9807746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2344224" cy="1581274"/>
          </a:xfrm>
        </p:spPr>
        <p:txBody>
          <a:bodyPr/>
          <a:lstStyle/>
          <a:p>
            <a:pPr algn="ctr"/>
            <a:r>
              <a:rPr lang="en-US" sz="5400" dirty="0"/>
              <a:t>Colin Smith</a:t>
            </a:r>
          </a:p>
        </p:txBody>
      </p:sp>
      <p:sp>
        <p:nvSpPr>
          <p:cNvPr id="3" name="Content Placeholder 2"/>
          <p:cNvSpPr>
            <a:spLocks noGrp="1"/>
          </p:cNvSpPr>
          <p:nvPr>
            <p:ph idx="1"/>
          </p:nvPr>
        </p:nvSpPr>
        <p:spPr>
          <a:xfrm>
            <a:off x="2708030" y="191729"/>
            <a:ext cx="9371603" cy="6504038"/>
          </a:xfrm>
        </p:spPr>
        <p:txBody>
          <a:bodyPr>
            <a:noAutofit/>
          </a:bodyPr>
          <a:lstStyle/>
          <a:p>
            <a:pPr marL="0" indent="0">
              <a:buNone/>
            </a:pPr>
            <a:r>
              <a:rPr lang="en-US" sz="6600" b="1" i="1" dirty="0"/>
              <a:t>“There is a harshness in our culture (and too often it is creeping into the church) that is quick to believe the worst about a person, and slow to think the best.”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0"/>
            <a:ext cx="2520199" cy="3960935"/>
          </a:xfrm>
          <a:prstGeom prst="rect">
            <a:avLst/>
          </a:prstGeom>
        </p:spPr>
      </p:pic>
    </p:spTree>
    <p:extLst>
      <p:ext uri="{BB962C8B-B14F-4D97-AF65-F5344CB8AC3E}">
        <p14:creationId xmlns:p14="http://schemas.microsoft.com/office/powerpoint/2010/main" val="556062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2344224" cy="1581274"/>
          </a:xfrm>
        </p:spPr>
        <p:txBody>
          <a:bodyPr/>
          <a:lstStyle/>
          <a:p>
            <a:pPr algn="ctr"/>
            <a:r>
              <a:rPr lang="en-US" sz="5400" dirty="0"/>
              <a:t>Colin Smith</a:t>
            </a:r>
          </a:p>
        </p:txBody>
      </p:sp>
      <p:sp>
        <p:nvSpPr>
          <p:cNvPr id="3" name="Content Placeholder 2"/>
          <p:cNvSpPr>
            <a:spLocks noGrp="1"/>
          </p:cNvSpPr>
          <p:nvPr>
            <p:ph idx="1"/>
          </p:nvPr>
        </p:nvSpPr>
        <p:spPr>
          <a:xfrm>
            <a:off x="2708030" y="2035277"/>
            <a:ext cx="9371603" cy="4660490"/>
          </a:xfrm>
        </p:spPr>
        <p:txBody>
          <a:bodyPr>
            <a:noAutofit/>
          </a:bodyPr>
          <a:lstStyle/>
          <a:p>
            <a:pPr marL="0" indent="0" algn="ctr">
              <a:buNone/>
            </a:pPr>
            <a:r>
              <a:rPr lang="en-US" sz="8000" b="1" i="1" dirty="0"/>
              <a:t>God knows our frame; he remembers that we are dust.</a:t>
            </a:r>
            <a:r>
              <a:rPr lang="en-US" sz="8000" b="1" dirty="0"/>
              <a:t> </a:t>
            </a:r>
            <a:r>
              <a:rPr lang="en-US" sz="7200" b="1" dirty="0"/>
              <a:t> </a:t>
            </a:r>
          </a:p>
          <a:p>
            <a:pPr marL="0" indent="0" algn="ctr">
              <a:buNone/>
            </a:pPr>
            <a:r>
              <a:rPr lang="en-US" dirty="0"/>
              <a:t>Psalm 103:14</a:t>
            </a:r>
            <a:endParaRPr lang="en-US" sz="8000" i="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0"/>
            <a:ext cx="2520199" cy="3960935"/>
          </a:xfrm>
          <a:prstGeom prst="rect">
            <a:avLst/>
          </a:prstGeom>
        </p:spPr>
      </p:pic>
      <p:sp>
        <p:nvSpPr>
          <p:cNvPr id="6" name="Title 1"/>
          <p:cNvSpPr txBox="1">
            <a:spLocks/>
          </p:cNvSpPr>
          <p:nvPr/>
        </p:nvSpPr>
        <p:spPr>
          <a:xfrm>
            <a:off x="2708030" y="126146"/>
            <a:ext cx="9428672" cy="19091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200" b="1" kern="1200">
                <a:solidFill>
                  <a:srgbClr val="01674C"/>
                </a:solidFill>
                <a:latin typeface="+mn-lt"/>
                <a:ea typeface="+mj-ea"/>
                <a:cs typeface="+mj-cs"/>
              </a:defRPr>
            </a:lvl1pPr>
          </a:lstStyle>
          <a:p>
            <a:pPr marL="976313" indent="-976313"/>
            <a:r>
              <a:rPr lang="en-US" dirty="0"/>
              <a:t>5. Unreasonable Expectations</a:t>
            </a:r>
          </a:p>
        </p:txBody>
      </p:sp>
    </p:spTree>
    <p:extLst>
      <p:ext uri="{BB962C8B-B14F-4D97-AF65-F5344CB8AC3E}">
        <p14:creationId xmlns:p14="http://schemas.microsoft.com/office/powerpoint/2010/main" val="2898537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2344224" cy="1581274"/>
          </a:xfrm>
        </p:spPr>
        <p:txBody>
          <a:bodyPr/>
          <a:lstStyle/>
          <a:p>
            <a:pPr algn="ctr"/>
            <a:r>
              <a:rPr lang="en-US" sz="5400" dirty="0"/>
              <a:t>Colin Smith</a:t>
            </a:r>
          </a:p>
        </p:txBody>
      </p:sp>
      <p:sp>
        <p:nvSpPr>
          <p:cNvPr id="3" name="Content Placeholder 2"/>
          <p:cNvSpPr>
            <a:spLocks noGrp="1"/>
          </p:cNvSpPr>
          <p:nvPr>
            <p:ph idx="1"/>
          </p:nvPr>
        </p:nvSpPr>
        <p:spPr>
          <a:xfrm>
            <a:off x="2708030" y="1658319"/>
            <a:ext cx="9371603" cy="5037448"/>
          </a:xfrm>
        </p:spPr>
        <p:txBody>
          <a:bodyPr>
            <a:noAutofit/>
          </a:bodyPr>
          <a:lstStyle/>
          <a:p>
            <a:pPr marL="0" indent="0" algn="ctr">
              <a:buNone/>
            </a:pPr>
            <a:r>
              <a:rPr lang="en-US" sz="6600" b="1" i="1" dirty="0"/>
              <a:t>Be kind to one another, tenderhearted, forgiving one another, as God in Christ forgave you. </a:t>
            </a:r>
            <a:r>
              <a:rPr lang="en-US" sz="8000" b="1" dirty="0"/>
              <a:t> </a:t>
            </a:r>
            <a:r>
              <a:rPr lang="en-US" sz="7200" b="1" dirty="0"/>
              <a:t> </a:t>
            </a:r>
          </a:p>
          <a:p>
            <a:pPr marL="0" indent="0" algn="ctr">
              <a:buNone/>
            </a:pPr>
            <a:r>
              <a:rPr lang="en-US" dirty="0"/>
              <a:t>Ephesians 4:32</a:t>
            </a:r>
            <a:endParaRPr lang="en-US" sz="8000" i="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0"/>
            <a:ext cx="2520199" cy="3960935"/>
          </a:xfrm>
          <a:prstGeom prst="rect">
            <a:avLst/>
          </a:prstGeom>
        </p:spPr>
      </p:pic>
      <p:sp>
        <p:nvSpPr>
          <p:cNvPr id="6" name="Title 1"/>
          <p:cNvSpPr txBox="1">
            <a:spLocks/>
          </p:cNvSpPr>
          <p:nvPr/>
        </p:nvSpPr>
        <p:spPr>
          <a:xfrm>
            <a:off x="2708030" y="126146"/>
            <a:ext cx="9428672" cy="19091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200" b="1" kern="1200">
                <a:solidFill>
                  <a:srgbClr val="01674C"/>
                </a:solidFill>
                <a:latin typeface="+mn-lt"/>
                <a:ea typeface="+mj-ea"/>
                <a:cs typeface="+mj-cs"/>
              </a:defRPr>
            </a:lvl1pPr>
          </a:lstStyle>
          <a:p>
            <a:pPr marL="976313" indent="-976313"/>
            <a:r>
              <a:rPr lang="en-US" dirty="0"/>
              <a:t>6. Personal Injuries</a:t>
            </a:r>
          </a:p>
        </p:txBody>
      </p:sp>
    </p:spTree>
    <p:extLst>
      <p:ext uri="{BB962C8B-B14F-4D97-AF65-F5344CB8AC3E}">
        <p14:creationId xmlns:p14="http://schemas.microsoft.com/office/powerpoint/2010/main" val="277718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2344224" cy="1581274"/>
          </a:xfrm>
        </p:spPr>
        <p:txBody>
          <a:bodyPr/>
          <a:lstStyle/>
          <a:p>
            <a:pPr algn="ctr"/>
            <a:r>
              <a:rPr lang="en-US" sz="5400" dirty="0"/>
              <a:t>Colin Smith</a:t>
            </a:r>
          </a:p>
        </p:txBody>
      </p:sp>
      <p:sp>
        <p:nvSpPr>
          <p:cNvPr id="3" name="Content Placeholder 2"/>
          <p:cNvSpPr>
            <a:spLocks noGrp="1"/>
          </p:cNvSpPr>
          <p:nvPr>
            <p:ph idx="1"/>
          </p:nvPr>
        </p:nvSpPr>
        <p:spPr>
          <a:xfrm>
            <a:off x="2708030" y="191729"/>
            <a:ext cx="9371603" cy="6504038"/>
          </a:xfrm>
        </p:spPr>
        <p:txBody>
          <a:bodyPr>
            <a:noAutofit/>
          </a:bodyPr>
          <a:lstStyle/>
          <a:p>
            <a:pPr marL="0" indent="0">
              <a:buNone/>
            </a:pPr>
            <a:r>
              <a:rPr lang="en-US" sz="6600" b="1" i="1" dirty="0"/>
              <a:t>“If someone has hurt you… at some point in your life God may very well put you in a position where you have the opportunity to get your own back”</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0"/>
            <a:ext cx="2520199" cy="3960935"/>
          </a:xfrm>
          <a:prstGeom prst="rect">
            <a:avLst/>
          </a:prstGeom>
        </p:spPr>
      </p:pic>
    </p:spTree>
    <p:extLst>
      <p:ext uri="{BB962C8B-B14F-4D97-AF65-F5344CB8AC3E}">
        <p14:creationId xmlns:p14="http://schemas.microsoft.com/office/powerpoint/2010/main" val="2031523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2344224" cy="1581274"/>
          </a:xfrm>
        </p:spPr>
        <p:txBody>
          <a:bodyPr/>
          <a:lstStyle/>
          <a:p>
            <a:pPr algn="ctr"/>
            <a:r>
              <a:rPr lang="en-US" sz="5400" dirty="0"/>
              <a:t>Colin Smith</a:t>
            </a:r>
          </a:p>
        </p:txBody>
      </p:sp>
      <p:sp>
        <p:nvSpPr>
          <p:cNvPr id="3" name="Content Placeholder 2"/>
          <p:cNvSpPr>
            <a:spLocks noGrp="1"/>
          </p:cNvSpPr>
          <p:nvPr>
            <p:ph idx="1"/>
          </p:nvPr>
        </p:nvSpPr>
        <p:spPr>
          <a:xfrm>
            <a:off x="2708030" y="191729"/>
            <a:ext cx="9371603" cy="6504038"/>
          </a:xfrm>
        </p:spPr>
        <p:txBody>
          <a:bodyPr>
            <a:noAutofit/>
          </a:bodyPr>
          <a:lstStyle/>
          <a:p>
            <a:pPr marL="0" indent="0">
              <a:buNone/>
            </a:pPr>
            <a:r>
              <a:rPr lang="en-US" sz="6600" b="1" i="1" dirty="0"/>
              <a:t>“God may at some point put them under your power.  And when that happens, what you do will be the most revealing thing about you.”</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0"/>
            <a:ext cx="2520199" cy="3960935"/>
          </a:xfrm>
          <a:prstGeom prst="rect">
            <a:avLst/>
          </a:prstGeom>
        </p:spPr>
      </p:pic>
    </p:spTree>
    <p:extLst>
      <p:ext uri="{BB962C8B-B14F-4D97-AF65-F5344CB8AC3E}">
        <p14:creationId xmlns:p14="http://schemas.microsoft.com/office/powerpoint/2010/main" val="252655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2344224" cy="1581274"/>
          </a:xfrm>
        </p:spPr>
        <p:txBody>
          <a:bodyPr/>
          <a:lstStyle/>
          <a:p>
            <a:pPr algn="ctr"/>
            <a:r>
              <a:rPr lang="en-US" sz="5400" dirty="0"/>
              <a:t>Colin Smith</a:t>
            </a:r>
          </a:p>
        </p:txBody>
      </p:sp>
      <p:sp>
        <p:nvSpPr>
          <p:cNvPr id="3" name="Content Placeholder 2"/>
          <p:cNvSpPr>
            <a:spLocks noGrp="1"/>
          </p:cNvSpPr>
          <p:nvPr>
            <p:ph idx="1"/>
          </p:nvPr>
        </p:nvSpPr>
        <p:spPr>
          <a:xfrm>
            <a:off x="2708030" y="1658319"/>
            <a:ext cx="9371603" cy="5037448"/>
          </a:xfrm>
        </p:spPr>
        <p:txBody>
          <a:bodyPr>
            <a:noAutofit/>
          </a:bodyPr>
          <a:lstStyle/>
          <a:p>
            <a:pPr marL="0" indent="0" algn="ctr">
              <a:buNone/>
            </a:pPr>
            <a:r>
              <a:rPr lang="en-US" sz="6600" b="1" i="1" dirty="0"/>
              <a:t>Save others by snatching them out of the fire; to others show mercy with fear. </a:t>
            </a:r>
            <a:r>
              <a:rPr lang="en-US" sz="8000" b="1" dirty="0"/>
              <a:t> </a:t>
            </a:r>
            <a:r>
              <a:rPr lang="en-US" sz="7200" b="1" dirty="0"/>
              <a:t> </a:t>
            </a:r>
          </a:p>
          <a:p>
            <a:pPr marL="0" indent="0" algn="ctr">
              <a:buNone/>
            </a:pPr>
            <a:r>
              <a:rPr lang="en-US" dirty="0"/>
              <a:t>Jude 23</a:t>
            </a:r>
            <a:endParaRPr lang="en-US" sz="8000" i="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0"/>
            <a:ext cx="2520199" cy="3960935"/>
          </a:xfrm>
          <a:prstGeom prst="rect">
            <a:avLst/>
          </a:prstGeom>
        </p:spPr>
      </p:pic>
      <p:sp>
        <p:nvSpPr>
          <p:cNvPr id="6" name="Title 1"/>
          <p:cNvSpPr txBox="1">
            <a:spLocks/>
          </p:cNvSpPr>
          <p:nvPr/>
        </p:nvSpPr>
        <p:spPr>
          <a:xfrm>
            <a:off x="2708030" y="126146"/>
            <a:ext cx="9428672" cy="190913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7200" b="1" kern="1200">
                <a:solidFill>
                  <a:srgbClr val="01674C"/>
                </a:solidFill>
                <a:latin typeface="+mn-lt"/>
                <a:ea typeface="+mj-ea"/>
                <a:cs typeface="+mj-cs"/>
              </a:defRPr>
            </a:lvl1pPr>
          </a:lstStyle>
          <a:p>
            <a:pPr marL="976313" indent="-976313"/>
            <a:r>
              <a:rPr lang="en-US" dirty="0"/>
              <a:t>7. Lost Souls</a:t>
            </a:r>
          </a:p>
        </p:txBody>
      </p:sp>
    </p:spTree>
    <p:extLst>
      <p:ext uri="{BB962C8B-B14F-4D97-AF65-F5344CB8AC3E}">
        <p14:creationId xmlns:p14="http://schemas.microsoft.com/office/powerpoint/2010/main" val="327934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Matthew 5:7</a:t>
            </a:r>
          </a:p>
        </p:txBody>
      </p:sp>
      <p:sp>
        <p:nvSpPr>
          <p:cNvPr id="3" name="Content Placeholder 2"/>
          <p:cNvSpPr>
            <a:spLocks noGrp="1"/>
          </p:cNvSpPr>
          <p:nvPr>
            <p:ph idx="1"/>
          </p:nvPr>
        </p:nvSpPr>
        <p:spPr>
          <a:xfrm>
            <a:off x="258792" y="2138515"/>
            <a:ext cx="11680166" cy="4538329"/>
          </a:xfrm>
        </p:spPr>
        <p:txBody>
          <a:bodyPr>
            <a:normAutofit/>
          </a:bodyPr>
          <a:lstStyle/>
          <a:p>
            <a:pPr marL="0" indent="0" algn="ctr">
              <a:buNone/>
            </a:pPr>
            <a:r>
              <a:rPr lang="en-US" sz="8800" b="1" dirty="0"/>
              <a:t>Blessed are the merciful, for they shall receive mercy.</a:t>
            </a:r>
          </a:p>
        </p:txBody>
      </p:sp>
    </p:spTree>
    <p:extLst>
      <p:ext uri="{BB962C8B-B14F-4D97-AF65-F5344CB8AC3E}">
        <p14:creationId xmlns:p14="http://schemas.microsoft.com/office/powerpoint/2010/main" val="4268049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7987" y="4181351"/>
            <a:ext cx="2344224" cy="1581274"/>
          </a:xfrm>
        </p:spPr>
        <p:txBody>
          <a:bodyPr/>
          <a:lstStyle/>
          <a:p>
            <a:pPr algn="ctr"/>
            <a:r>
              <a:rPr lang="en-US" sz="5400" dirty="0"/>
              <a:t>Colin Smith</a:t>
            </a:r>
          </a:p>
        </p:txBody>
      </p:sp>
      <p:sp>
        <p:nvSpPr>
          <p:cNvPr id="3" name="Content Placeholder 2"/>
          <p:cNvSpPr>
            <a:spLocks noGrp="1"/>
          </p:cNvSpPr>
          <p:nvPr>
            <p:ph idx="1"/>
          </p:nvPr>
        </p:nvSpPr>
        <p:spPr>
          <a:xfrm>
            <a:off x="2708030" y="191729"/>
            <a:ext cx="9371603" cy="6504038"/>
          </a:xfrm>
        </p:spPr>
        <p:txBody>
          <a:bodyPr>
            <a:noAutofit/>
          </a:bodyPr>
          <a:lstStyle/>
          <a:p>
            <a:pPr marL="0" indent="0">
              <a:buNone/>
            </a:pPr>
            <a:r>
              <a:rPr lang="en-US" sz="6600" b="1" i="1" dirty="0"/>
              <a:t>“If you have mercy within your heart, you are going to talk to Christ a great deal about lost people and you’re going to talk to lost people a great deal about Jesus Christ.”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7579" t="1172" r="19541"/>
          <a:stretch/>
        </p:blipFill>
        <p:spPr>
          <a:xfrm>
            <a:off x="0" y="0"/>
            <a:ext cx="2520199" cy="3960935"/>
          </a:xfrm>
          <a:prstGeom prst="rect">
            <a:avLst/>
          </a:prstGeom>
        </p:spPr>
      </p:pic>
    </p:spTree>
    <p:extLst>
      <p:ext uri="{BB962C8B-B14F-4D97-AF65-F5344CB8AC3E}">
        <p14:creationId xmlns:p14="http://schemas.microsoft.com/office/powerpoint/2010/main" val="192963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7055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614056" y="120771"/>
            <a:ext cx="8324901" cy="1569918"/>
          </a:xfrm>
        </p:spPr>
        <p:txBody>
          <a:bodyPr/>
          <a:lstStyle/>
          <a:p>
            <a:r>
              <a:rPr lang="en-US" sz="8800" dirty="0"/>
              <a:t>First Point</a:t>
            </a:r>
          </a:p>
        </p:txBody>
      </p:sp>
      <p:sp>
        <p:nvSpPr>
          <p:cNvPr id="3" name="Content Placeholder 2"/>
          <p:cNvSpPr>
            <a:spLocks noGrp="1"/>
          </p:cNvSpPr>
          <p:nvPr>
            <p:ph idx="1"/>
          </p:nvPr>
        </p:nvSpPr>
        <p:spPr>
          <a:xfrm>
            <a:off x="258791" y="2693555"/>
            <a:ext cx="11680166" cy="3868989"/>
          </a:xfrm>
        </p:spPr>
        <p:txBody>
          <a:bodyPr>
            <a:noAutofit/>
          </a:bodyPr>
          <a:lstStyle/>
          <a:p>
            <a:pPr marL="0" indent="0" algn="ctr">
              <a:buNone/>
            </a:pPr>
            <a:r>
              <a:rPr lang="en-US" sz="9600" b="1" dirty="0"/>
              <a:t>The mercy of God is undeserved.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396343" cy="2547257"/>
          </a:xfrm>
          <a:prstGeom prst="rect">
            <a:avLst/>
          </a:prstGeom>
        </p:spPr>
      </p:pic>
    </p:spTree>
    <p:extLst>
      <p:ext uri="{BB962C8B-B14F-4D97-AF65-F5344CB8AC3E}">
        <p14:creationId xmlns:p14="http://schemas.microsoft.com/office/powerpoint/2010/main" val="2211068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8792" y="120771"/>
            <a:ext cx="11680166" cy="1048462"/>
          </a:xfrm>
        </p:spPr>
        <p:txBody>
          <a:bodyPr/>
          <a:lstStyle/>
          <a:p>
            <a:r>
              <a:rPr lang="en-US" dirty="0"/>
              <a:t>Ephesians 2</a:t>
            </a:r>
          </a:p>
        </p:txBody>
      </p:sp>
      <p:sp>
        <p:nvSpPr>
          <p:cNvPr id="3" name="Content Placeholder 2"/>
          <p:cNvSpPr>
            <a:spLocks noGrp="1"/>
          </p:cNvSpPr>
          <p:nvPr>
            <p:ph idx="1"/>
          </p:nvPr>
        </p:nvSpPr>
        <p:spPr>
          <a:xfrm>
            <a:off x="258792" y="1169233"/>
            <a:ext cx="11680166" cy="5688767"/>
          </a:xfrm>
        </p:spPr>
        <p:txBody>
          <a:bodyPr>
            <a:noAutofit/>
          </a:bodyPr>
          <a:lstStyle/>
          <a:p>
            <a:pPr marL="0" indent="0">
              <a:buNone/>
            </a:pPr>
            <a:r>
              <a:rPr lang="en-US" sz="6200" b="1" baseline="30000" dirty="0"/>
              <a:t>4 </a:t>
            </a:r>
            <a:r>
              <a:rPr lang="en-US" sz="6200" dirty="0"/>
              <a:t>But God, being rich in </a:t>
            </a:r>
            <a:r>
              <a:rPr lang="en-US" sz="6200" b="1" dirty="0">
                <a:solidFill>
                  <a:srgbClr val="FF0000"/>
                </a:solidFill>
                <a:effectLst>
                  <a:outerShdw blurRad="38100" dist="38100" dir="2700000" algn="tl">
                    <a:srgbClr val="000000">
                      <a:alpha val="43137"/>
                    </a:srgbClr>
                  </a:outerShdw>
                </a:effectLst>
              </a:rPr>
              <a:t>mercy</a:t>
            </a:r>
            <a:r>
              <a:rPr lang="en-US" sz="6200" dirty="0"/>
              <a:t>, because of the great love with which he loved us, </a:t>
            </a:r>
            <a:r>
              <a:rPr lang="en-US" sz="6200" b="1" baseline="30000" dirty="0"/>
              <a:t>5 </a:t>
            </a:r>
            <a:r>
              <a:rPr lang="en-US" sz="6200" dirty="0"/>
              <a:t>even when we were dead in our trespasses, made us alive together with Christ—by </a:t>
            </a:r>
            <a:r>
              <a:rPr lang="en-US" sz="6200" b="1" dirty="0">
                <a:solidFill>
                  <a:srgbClr val="FF0000"/>
                </a:solidFill>
                <a:effectLst>
                  <a:outerShdw blurRad="38100" dist="38100" dir="2700000" algn="tl">
                    <a:srgbClr val="000000">
                      <a:alpha val="43137"/>
                    </a:srgbClr>
                  </a:outerShdw>
                </a:effectLst>
              </a:rPr>
              <a:t>grace</a:t>
            </a:r>
            <a:r>
              <a:rPr lang="en-US" sz="6200" dirty="0"/>
              <a:t> you have been saved—</a:t>
            </a:r>
          </a:p>
        </p:txBody>
      </p:sp>
    </p:spTree>
    <p:extLst>
      <p:ext uri="{BB962C8B-B14F-4D97-AF65-F5344CB8AC3E}">
        <p14:creationId xmlns:p14="http://schemas.microsoft.com/office/powerpoint/2010/main" val="3201041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ἐλεήμων</a:t>
            </a:r>
            <a:r>
              <a:rPr lang="en-US" dirty="0"/>
              <a:t>/ </a:t>
            </a:r>
            <a:r>
              <a:rPr lang="en-US" dirty="0" err="1"/>
              <a:t>eleēmōn</a:t>
            </a:r>
            <a:endParaRPr lang="en-US" dirty="0"/>
          </a:p>
        </p:txBody>
      </p:sp>
      <p:sp>
        <p:nvSpPr>
          <p:cNvPr id="3" name="Content Placeholder 2"/>
          <p:cNvSpPr>
            <a:spLocks noGrp="1"/>
          </p:cNvSpPr>
          <p:nvPr>
            <p:ph idx="1"/>
          </p:nvPr>
        </p:nvSpPr>
        <p:spPr>
          <a:xfrm>
            <a:off x="258792" y="1612539"/>
            <a:ext cx="11680166" cy="5088064"/>
          </a:xfrm>
        </p:spPr>
        <p:txBody>
          <a:bodyPr>
            <a:noAutofit/>
          </a:bodyPr>
          <a:lstStyle/>
          <a:p>
            <a:pPr marL="0" indent="0" algn="ctr">
              <a:buNone/>
            </a:pPr>
            <a:r>
              <a:rPr lang="en-US" sz="7200" dirty="0"/>
              <a:t>Strong’s Concordance:</a:t>
            </a:r>
          </a:p>
          <a:p>
            <a:pPr marL="0" indent="0" algn="ctr">
              <a:buNone/>
            </a:pPr>
            <a:r>
              <a:rPr lang="en-US" sz="7200" b="1" dirty="0"/>
              <a:t>Merciful, including feelings of pity, with a focus of showing compassion to those in serious need.</a:t>
            </a:r>
          </a:p>
        </p:txBody>
      </p:sp>
    </p:spTree>
    <p:extLst>
      <p:ext uri="{BB962C8B-B14F-4D97-AF65-F5344CB8AC3E}">
        <p14:creationId xmlns:p14="http://schemas.microsoft.com/office/powerpoint/2010/main" val="281936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χάρις</a:t>
            </a:r>
            <a:r>
              <a:rPr lang="en-US" dirty="0"/>
              <a:t>/ </a:t>
            </a:r>
            <a:r>
              <a:rPr lang="en-US" dirty="0" err="1"/>
              <a:t>charis</a:t>
            </a:r>
            <a:endParaRPr lang="en-US" dirty="0"/>
          </a:p>
        </p:txBody>
      </p:sp>
      <p:sp>
        <p:nvSpPr>
          <p:cNvPr id="3" name="Content Placeholder 2"/>
          <p:cNvSpPr>
            <a:spLocks noGrp="1"/>
          </p:cNvSpPr>
          <p:nvPr>
            <p:ph idx="1"/>
          </p:nvPr>
        </p:nvSpPr>
        <p:spPr>
          <a:xfrm>
            <a:off x="258792" y="2188563"/>
            <a:ext cx="11680166" cy="4512039"/>
          </a:xfrm>
        </p:spPr>
        <p:txBody>
          <a:bodyPr>
            <a:noAutofit/>
          </a:bodyPr>
          <a:lstStyle/>
          <a:p>
            <a:pPr marL="0" indent="0" algn="ctr">
              <a:buNone/>
            </a:pPr>
            <a:r>
              <a:rPr lang="en-US" sz="8800" b="1" dirty="0"/>
              <a:t>Grace; God’s favor or benefit extended to us, although unearned.</a:t>
            </a:r>
          </a:p>
        </p:txBody>
      </p:sp>
    </p:spTree>
    <p:extLst>
      <p:ext uri="{BB962C8B-B14F-4D97-AF65-F5344CB8AC3E}">
        <p14:creationId xmlns:p14="http://schemas.microsoft.com/office/powerpoint/2010/main" val="691484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447738" y="120771"/>
            <a:ext cx="8491219" cy="1227582"/>
          </a:xfrm>
        </p:spPr>
        <p:txBody>
          <a:bodyPr/>
          <a:lstStyle/>
          <a:p>
            <a:r>
              <a:rPr lang="en-US" dirty="0"/>
              <a:t>Mercy and Grace</a:t>
            </a:r>
          </a:p>
        </p:txBody>
      </p:sp>
      <p:sp>
        <p:nvSpPr>
          <p:cNvPr id="3" name="Content Placeholder 2"/>
          <p:cNvSpPr>
            <a:spLocks noGrp="1"/>
          </p:cNvSpPr>
          <p:nvPr>
            <p:ph idx="1"/>
          </p:nvPr>
        </p:nvSpPr>
        <p:spPr>
          <a:xfrm>
            <a:off x="3447738" y="1319215"/>
            <a:ext cx="8491219" cy="5284922"/>
          </a:xfrm>
        </p:spPr>
        <p:txBody>
          <a:bodyPr>
            <a:noAutofit/>
          </a:bodyPr>
          <a:lstStyle/>
          <a:p>
            <a:pPr marL="0" indent="0">
              <a:buNone/>
            </a:pPr>
            <a:r>
              <a:rPr lang="en-US" sz="6600" b="1" i="1" dirty="0"/>
              <a:t>“</a:t>
            </a:r>
            <a:r>
              <a:rPr lang="en-US" sz="6600" b="1" dirty="0"/>
              <a:t>The difference between mercy and grace? Mercy gave the prodigal son a second chance. Grace gave him a feast.”</a:t>
            </a:r>
            <a:endParaRPr lang="en-US" sz="6600" b="1" i="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655" r="19628"/>
          <a:stretch/>
        </p:blipFill>
        <p:spPr>
          <a:xfrm>
            <a:off x="127820" y="120771"/>
            <a:ext cx="2864889" cy="2864673"/>
          </a:xfrm>
          <a:prstGeom prst="rect">
            <a:avLst/>
          </a:prstGeom>
        </p:spPr>
      </p:pic>
      <p:sp>
        <p:nvSpPr>
          <p:cNvPr id="6" name="TextBox 5"/>
          <p:cNvSpPr txBox="1"/>
          <p:nvPr/>
        </p:nvSpPr>
        <p:spPr>
          <a:xfrm>
            <a:off x="127820" y="3176846"/>
            <a:ext cx="2998033" cy="15696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1674C"/>
                </a:solidFill>
                <a:effectLst/>
                <a:uLnTx/>
                <a:uFillTx/>
              </a:rPr>
              <a:t>Max </a:t>
            </a:r>
            <a:r>
              <a:rPr kumimoji="0" lang="en-US" sz="4800" b="1" i="0" u="none" strike="noStrike" kern="0" cap="none" spc="0" normalizeH="0" baseline="0" noProof="0" dirty="0" err="1">
                <a:ln>
                  <a:noFill/>
                </a:ln>
                <a:solidFill>
                  <a:srgbClr val="01674C"/>
                </a:solidFill>
                <a:effectLst/>
                <a:uLnTx/>
                <a:uFillTx/>
              </a:rPr>
              <a:t>Lucado</a:t>
            </a:r>
            <a:endParaRPr kumimoji="0" lang="en-US" sz="4800" b="1" i="0" u="none" strike="noStrike" kern="0" cap="none" spc="0" normalizeH="0" baseline="0" noProof="0" dirty="0">
              <a:ln>
                <a:noFill/>
              </a:ln>
              <a:solidFill>
                <a:srgbClr val="01674C"/>
              </a:solidFill>
              <a:effectLst/>
              <a:uLnTx/>
              <a:uFillTx/>
            </a:endParaRPr>
          </a:p>
        </p:txBody>
      </p:sp>
    </p:spTree>
    <p:extLst>
      <p:ext uri="{BB962C8B-B14F-4D97-AF65-F5344CB8AC3E}">
        <p14:creationId xmlns:p14="http://schemas.microsoft.com/office/powerpoint/2010/main" val="1608144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93118" y="120771"/>
            <a:ext cx="9745840" cy="1227582"/>
          </a:xfrm>
        </p:spPr>
        <p:txBody>
          <a:bodyPr/>
          <a:lstStyle/>
          <a:p>
            <a:r>
              <a:rPr lang="en-US" dirty="0"/>
              <a:t>Showing Mercy</a:t>
            </a:r>
          </a:p>
        </p:txBody>
      </p:sp>
      <p:sp>
        <p:nvSpPr>
          <p:cNvPr id="3" name="Content Placeholder 2"/>
          <p:cNvSpPr>
            <a:spLocks noGrp="1"/>
          </p:cNvSpPr>
          <p:nvPr>
            <p:ph idx="1"/>
          </p:nvPr>
        </p:nvSpPr>
        <p:spPr>
          <a:xfrm>
            <a:off x="2193118" y="1456841"/>
            <a:ext cx="10063008" cy="5284922"/>
          </a:xfrm>
        </p:spPr>
        <p:txBody>
          <a:bodyPr>
            <a:noAutofit/>
          </a:bodyPr>
          <a:lstStyle/>
          <a:p>
            <a:pPr marL="0" indent="0">
              <a:buNone/>
            </a:pPr>
            <a:r>
              <a:rPr lang="en-US" sz="6600" b="1" i="1" dirty="0"/>
              <a:t>“The number one place you need to learn to show mercy is at home because you see each other’s faults far more than anyone else us does…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8077" r="13928"/>
          <a:stretch/>
        </p:blipFill>
        <p:spPr>
          <a:xfrm>
            <a:off x="0" y="26321"/>
            <a:ext cx="1957223" cy="2883748"/>
          </a:xfrm>
          <a:prstGeom prst="rect">
            <a:avLst/>
          </a:prstGeom>
        </p:spPr>
      </p:pic>
      <p:sp>
        <p:nvSpPr>
          <p:cNvPr id="6" name="TextBox 5"/>
          <p:cNvSpPr txBox="1"/>
          <p:nvPr/>
        </p:nvSpPr>
        <p:spPr>
          <a:xfrm>
            <a:off x="0" y="3108715"/>
            <a:ext cx="2212866" cy="156966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01674C"/>
                </a:solidFill>
                <a:effectLst/>
                <a:uLnTx/>
                <a:uFillTx/>
              </a:rPr>
              <a:t>Rick Warren</a:t>
            </a:r>
          </a:p>
        </p:txBody>
      </p:sp>
    </p:spTree>
    <p:extLst>
      <p:ext uri="{BB962C8B-B14F-4D97-AF65-F5344CB8AC3E}">
        <p14:creationId xmlns:p14="http://schemas.microsoft.com/office/powerpoint/2010/main" val="165172515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1800</TotalTime>
  <Words>1850</Words>
  <Application>Microsoft Office PowerPoint</Application>
  <PresentationFormat>Widescreen</PresentationFormat>
  <Paragraphs>227</Paragraphs>
  <Slides>31</Slides>
  <Notes>31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1_Office Theme</vt:lpstr>
      <vt:lpstr>PowerPoint Presentation</vt:lpstr>
      <vt:lpstr>Jeremy Taylor</vt:lpstr>
      <vt:lpstr>Matthew 5:7</vt:lpstr>
      <vt:lpstr>First Point</vt:lpstr>
      <vt:lpstr>Ephesians 2</vt:lpstr>
      <vt:lpstr>ἐλεήμων/ eleēmōn</vt:lpstr>
      <vt:lpstr>χάρις/ charis</vt:lpstr>
      <vt:lpstr>Mercy and Grace</vt:lpstr>
      <vt:lpstr>Showing Mercy</vt:lpstr>
      <vt:lpstr>Showing Mercy</vt:lpstr>
      <vt:lpstr>Second Point</vt:lpstr>
      <vt:lpstr>Romans 5:8</vt:lpstr>
      <vt:lpstr>Matthew 5:7</vt:lpstr>
      <vt:lpstr>PowerPoint Presentation</vt:lpstr>
      <vt:lpstr>Matthew 18</vt:lpstr>
      <vt:lpstr>Matthew 18</vt:lpstr>
      <vt:lpstr>Matthew 18</vt:lpstr>
      <vt:lpstr>Matthew 18</vt:lpstr>
      <vt:lpstr>Third Point</vt:lpstr>
      <vt:lpstr>Colin Smith</vt:lpstr>
      <vt:lpstr>Colin Smith</vt:lpstr>
      <vt:lpstr>Colin Smith</vt:lpstr>
      <vt:lpstr>Colin Smith</vt:lpstr>
      <vt:lpstr>Colin Smith</vt:lpstr>
      <vt:lpstr>Colin Smith</vt:lpstr>
      <vt:lpstr>Colin Smith</vt:lpstr>
      <vt:lpstr>Colin Smith</vt:lpstr>
      <vt:lpstr>Colin Smith</vt:lpstr>
      <vt:lpstr>Colin Smith</vt:lpstr>
      <vt:lpstr>Colin Smith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Palm</dc:creator>
  <cp:lastModifiedBy>Stephen Palm</cp:lastModifiedBy>
  <cp:revision>25</cp:revision>
  <dcterms:created xsi:type="dcterms:W3CDTF">2016-07-22T18:11:56Z</dcterms:created>
  <dcterms:modified xsi:type="dcterms:W3CDTF">2016-07-24T00:12:00Z</dcterms:modified>
</cp:coreProperties>
</file>