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7" r:id="rId3"/>
    <p:sldId id="264" r:id="rId4"/>
    <p:sldId id="265" r:id="rId5"/>
    <p:sldId id="258" r:id="rId6"/>
    <p:sldId id="266" r:id="rId7"/>
    <p:sldId id="259" r:id="rId8"/>
    <p:sldId id="260" r:id="rId9"/>
    <p:sldId id="284" r:id="rId10"/>
    <p:sldId id="267" r:id="rId11"/>
    <p:sldId id="268" r:id="rId12"/>
    <p:sldId id="269" r:id="rId13"/>
    <p:sldId id="273" r:id="rId14"/>
    <p:sldId id="274" r:id="rId15"/>
    <p:sldId id="275" r:id="rId16"/>
    <p:sldId id="272" r:id="rId17"/>
    <p:sldId id="270" r:id="rId18"/>
    <p:sldId id="271" r:id="rId19"/>
    <p:sldId id="287" r:id="rId20"/>
    <p:sldId id="278" r:id="rId21"/>
    <p:sldId id="279" r:id="rId22"/>
    <p:sldId id="276" r:id="rId23"/>
    <p:sldId id="277" r:id="rId24"/>
    <p:sldId id="291" r:id="rId25"/>
    <p:sldId id="280" r:id="rId26"/>
    <p:sldId id="282" r:id="rId27"/>
    <p:sldId id="289" r:id="rId28"/>
    <p:sldId id="285" r:id="rId29"/>
    <p:sldId id="290"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71" d="100"/>
          <a:sy n="71" d="100"/>
        </p:scale>
        <p:origin x="360" y="60"/>
      </p:cViewPr>
      <p:guideLst/>
    </p:cSldViewPr>
  </p:slideViewPr>
  <p:notesTextViewPr>
    <p:cViewPr>
      <p:scale>
        <a:sx n="1" d="1"/>
        <a:sy n="1" d="1"/>
      </p:scale>
      <p:origin x="0" y="-86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635FF-6BDC-4DF9-A2EA-0ABF0EE7924C}" type="datetimeFigureOut">
              <a:rPr lang="en-US" smtClean="0"/>
              <a:t>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CCC34-1418-4799-9966-E6BF39F486BA}" type="slidenum">
              <a:rPr lang="en-US" smtClean="0"/>
              <a:t>‹#›</a:t>
            </a:fld>
            <a:endParaRPr lang="en-US"/>
          </a:p>
        </p:txBody>
      </p:sp>
    </p:spTree>
    <p:extLst>
      <p:ext uri="{BB962C8B-B14F-4D97-AF65-F5344CB8AC3E}">
        <p14:creationId xmlns:p14="http://schemas.microsoft.com/office/powerpoint/2010/main" val="1347385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9953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Smyrna was a city of great beauty</a:t>
            </a:r>
          </a:p>
          <a:p>
            <a:endParaRPr lang="en-US" dirty="0" smtClean="0"/>
          </a:p>
          <a:p>
            <a:r>
              <a:rPr lang="en-US" sz="1200" kern="1200" dirty="0" smtClean="0">
                <a:solidFill>
                  <a:schemeClr val="tx1"/>
                </a:solidFill>
                <a:effectLst/>
                <a:latin typeface="+mn-lt"/>
                <a:ea typeface="+mn-ea"/>
                <a:cs typeface="+mn-cs"/>
              </a:rPr>
              <a:t>It was a city of considerable beauty.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Original city destroyed by Alyattes, King of Lydia.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	Re-built over 300 years after its destruction by Lysimachus and </a:t>
            </a:r>
            <a:r>
              <a:rPr lang="en-US" sz="1200" kern="1200" dirty="0" err="1" smtClean="0">
                <a:solidFill>
                  <a:schemeClr val="tx1"/>
                </a:solidFill>
                <a:effectLst/>
                <a:latin typeface="+mn-lt"/>
                <a:ea typeface="+mn-ea"/>
                <a:cs typeface="+mn-cs"/>
              </a:rPr>
              <a:t>Antigonus</a:t>
            </a:r>
            <a:r>
              <a:rPr lang="en-US" sz="1200" kern="1200" dirty="0" smtClean="0">
                <a:solidFill>
                  <a:schemeClr val="tx1"/>
                </a:solidFill>
                <a:effectLst/>
                <a:latin typeface="+mn-lt"/>
                <a:ea typeface="+mn-ea"/>
                <a:cs typeface="+mn-cs"/>
              </a:rPr>
              <a:t> as a model city in 290 BC.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Illustration: "The best thing that ever happened to Chicago was the Chicago fire."</a:t>
            </a:r>
          </a:p>
          <a:p>
            <a:r>
              <a:rPr lang="en-US" sz="1200" kern="1200" dirty="0" smtClean="0">
                <a:solidFill>
                  <a:schemeClr val="tx1"/>
                </a:solidFill>
                <a:effectLst/>
                <a:latin typeface="+mn-lt"/>
                <a:ea typeface="+mn-ea"/>
                <a:cs typeface="+mn-cs"/>
              </a:rPr>
              <a:t>					--	Population: 200,000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largest public theater in Asia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two large and impressive temples (Cybele and Zeus)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Acropolis on Mt. </a:t>
            </a:r>
            <a:r>
              <a:rPr lang="en-US" sz="1200" kern="1200" dirty="0" err="1" smtClean="0">
                <a:solidFill>
                  <a:schemeClr val="tx1"/>
                </a:solidFill>
                <a:effectLst/>
                <a:latin typeface="+mn-lt"/>
                <a:ea typeface="+mn-ea"/>
                <a:cs typeface="+mn-cs"/>
              </a:rPr>
              <a:t>Pagus</a:t>
            </a:r>
            <a:r>
              <a:rPr lang="en-US" sz="1200" kern="1200" dirty="0" smtClean="0">
                <a:solidFill>
                  <a:schemeClr val="tx1"/>
                </a:solidFill>
                <a:effectLst/>
                <a:latin typeface="+mn-lt"/>
                <a:ea typeface="+mn-ea"/>
                <a:cs typeface="+mn-cs"/>
              </a:rPr>
              <a:t> called "crown of Smyrna"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Coins: "First of Asia in beauty and size."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10</a:t>
            </a:fld>
            <a:endParaRPr lang="en-US"/>
          </a:p>
        </p:txBody>
      </p:sp>
    </p:spTree>
    <p:extLst>
      <p:ext uri="{BB962C8B-B14F-4D97-AF65-F5344CB8AC3E}">
        <p14:creationId xmlns:p14="http://schemas.microsoft.com/office/powerpoint/2010/main" val="299818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this great city was a place of great suffering for the Church at Smyrna.</a:t>
            </a:r>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11</a:t>
            </a:fld>
            <a:endParaRPr lang="en-US"/>
          </a:p>
        </p:txBody>
      </p:sp>
    </p:spTree>
    <p:extLst>
      <p:ext uri="{BB962C8B-B14F-4D97-AF65-F5344CB8AC3E}">
        <p14:creationId xmlns:p14="http://schemas.microsoft.com/office/powerpoint/2010/main" val="333603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C000"/>
                </a:solidFill>
              </a:rPr>
              <a:t>The Church in Smyrna was vigorously persecuted by the Gentiles.</a:t>
            </a:r>
          </a:p>
          <a:p>
            <a:endParaRPr lang="en-US" dirty="0" smtClean="0">
              <a:solidFill>
                <a:srgbClr val="FFC000"/>
              </a:solidFill>
            </a:endParaRPr>
          </a:p>
          <a:p>
            <a:r>
              <a:rPr lang="en-US" sz="1200" kern="1200" dirty="0" smtClean="0">
                <a:solidFill>
                  <a:schemeClr val="tx1"/>
                </a:solidFill>
                <a:effectLst/>
                <a:latin typeface="+mn-lt"/>
                <a:ea typeface="+mn-ea"/>
                <a:cs typeface="+mn-cs"/>
              </a:rPr>
              <a:t>1.	The church was vigorously persecuted by the Gentiles.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Smyrna had forged a strong allegiance to Rome.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(Punic Wars: 265-146 BC: Rome vs. Carthage.  Smyrna sided with Rome.)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	195 B.C: Smyrna was the first city in the ancient world to construct a Temple to the Roman gods.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	23 BC: Smyrna won permission over 10 other Asian cities to build a Temple to Emperor Tiberius.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increasing persecution of the Christians by Rome was supported enthusiastically in Smyrna.</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8CCC34-1418-4799-9966-E6BF39F486BA}" type="slidenum">
              <a:rPr lang="en-US" smtClean="0"/>
              <a:t>12</a:t>
            </a:fld>
            <a:endParaRPr lang="en-US"/>
          </a:p>
        </p:txBody>
      </p:sp>
    </p:spTree>
    <p:extLst>
      <p:ext uri="{BB962C8B-B14F-4D97-AF65-F5344CB8AC3E}">
        <p14:creationId xmlns:p14="http://schemas.microsoft.com/office/powerpoint/2010/main" val="272189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C000"/>
                </a:solidFill>
              </a:rPr>
              <a:t>The Church in Smyrna was equally persecuted by the Jews.</a:t>
            </a:r>
          </a:p>
          <a:p>
            <a:endParaRPr lang="en-US" dirty="0" smtClean="0">
              <a:solidFill>
                <a:srgbClr val="FFC000"/>
              </a:solidFill>
            </a:endParaRPr>
          </a:p>
          <a:p>
            <a:r>
              <a:rPr lang="en-US" dirty="0" smtClean="0"/>
              <a:t>Graphically illustrated in the 2nd century account of the martyrdom of Polycarp.</a:t>
            </a:r>
          </a:p>
          <a:p>
            <a:r>
              <a:rPr lang="en-US" dirty="0" smtClean="0"/>
              <a:t>Jewish leaders functioned as informers to the Romans against the Christians.</a:t>
            </a:r>
          </a:p>
          <a:p>
            <a:endParaRPr lang="en-US" dirty="0" smtClean="0"/>
          </a:p>
          <a:p>
            <a:r>
              <a:rPr lang="en-US" sz="1200" kern="1200" dirty="0" smtClean="0">
                <a:solidFill>
                  <a:schemeClr val="tx1"/>
                </a:solidFill>
                <a:effectLst/>
                <a:latin typeface="+mn-lt"/>
                <a:ea typeface="+mn-ea"/>
                <a:cs typeface="+mn-cs"/>
              </a:rPr>
              <a:t>2.	The church was equally persecuted by the Jews.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large Jewish community hostile to Christianity.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	Hostility of the Jews against Christianity is depicted in the account of the martyrdom of Polycarp, the 2nd century bishop of Smyrna.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following Polycarp's profession of faith in Christ and refusal to worship Caesar, they cried out in "uncontrollable wrath."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they joined the mob in gathering wood for the fire that was to burn Polycarp to death, despite the fact that it was the Sabbath.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Informers to Rome against the Christians.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Lord rebukes them with the harshest of language.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13</a:t>
            </a:fld>
            <a:endParaRPr lang="en-US"/>
          </a:p>
        </p:txBody>
      </p:sp>
    </p:spTree>
    <p:extLst>
      <p:ext uri="{BB962C8B-B14F-4D97-AF65-F5344CB8AC3E}">
        <p14:creationId xmlns:p14="http://schemas.microsoft.com/office/powerpoint/2010/main" val="429475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Lord rebukes them with the harshest of language.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He denies that they are truly Jews.  Jesus' rebuke is similar to that of Paul in the second chapter of Romans: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28 </a:t>
            </a:r>
            <a:r>
              <a:rPr lang="en-US" dirty="0" smtClean="0"/>
              <a:t>For no one is a Jew who is merely one outwardly, nor is circumcision outward and physical. </a:t>
            </a:r>
            <a:r>
              <a:rPr lang="en-US" b="1" baseline="30000" dirty="0" smtClean="0"/>
              <a:t>29 </a:t>
            </a:r>
            <a:r>
              <a:rPr lang="en-US" dirty="0" smtClean="0"/>
              <a:t>But a Jew is one inwardly, </a:t>
            </a:r>
            <a:r>
              <a:rPr lang="en-US" dirty="0" err="1" smtClean="0"/>
              <a:t>andcircumcision</a:t>
            </a:r>
            <a:r>
              <a:rPr lang="en-US" dirty="0" smtClean="0"/>
              <a:t> is a matter of the heart, by the Spirit, not by the letter. His praise is not from man but from God.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Transition: The suffering of the </a:t>
            </a:r>
            <a:r>
              <a:rPr lang="en-US" sz="1200" kern="1200" dirty="0" err="1" smtClean="0">
                <a:solidFill>
                  <a:schemeClr val="tx1"/>
                </a:solidFill>
                <a:effectLst/>
                <a:latin typeface="+mn-lt"/>
                <a:ea typeface="+mn-ea"/>
                <a:cs typeface="+mn-cs"/>
              </a:rPr>
              <a:t>Smyrnan</a:t>
            </a:r>
            <a:r>
              <a:rPr lang="en-US" sz="1200" kern="1200" dirty="0" smtClean="0">
                <a:solidFill>
                  <a:schemeClr val="tx1"/>
                </a:solidFill>
                <a:effectLst/>
                <a:latin typeface="+mn-lt"/>
                <a:ea typeface="+mn-ea"/>
                <a:cs typeface="+mn-cs"/>
              </a:rPr>
              <a:t> Christians was exacerbated by the contrast between them and their fellow </a:t>
            </a:r>
            <a:r>
              <a:rPr lang="en-US" sz="1200" kern="1200" dirty="0" err="1" smtClean="0">
                <a:solidFill>
                  <a:schemeClr val="tx1"/>
                </a:solidFill>
                <a:effectLst/>
                <a:latin typeface="+mn-lt"/>
                <a:ea typeface="+mn-ea"/>
                <a:cs typeface="+mn-cs"/>
              </a:rPr>
              <a:t>Smyrnans</a:t>
            </a:r>
            <a:r>
              <a:rPr lang="en-US" sz="1200" kern="1200" dirty="0" smtClean="0">
                <a:solidFill>
                  <a:schemeClr val="tx1"/>
                </a:solidFill>
                <a:effectLst/>
                <a:latin typeface="+mn-lt"/>
                <a:ea typeface="+mn-ea"/>
                <a:cs typeface="+mn-cs"/>
              </a:rPr>
              <a:t>.  Smyrna had an unusual measure of peace and goodwill with Rome, and the </a:t>
            </a:r>
            <a:r>
              <a:rPr lang="en-US" sz="1200" kern="1200" dirty="0" err="1" smtClean="0">
                <a:solidFill>
                  <a:schemeClr val="tx1"/>
                </a:solidFill>
                <a:effectLst/>
                <a:latin typeface="+mn-lt"/>
                <a:ea typeface="+mn-ea"/>
                <a:cs typeface="+mn-cs"/>
              </a:rPr>
              <a:t>Smyrnans</a:t>
            </a:r>
            <a:r>
              <a:rPr lang="en-US" sz="1200" kern="1200" dirty="0" smtClean="0">
                <a:solidFill>
                  <a:schemeClr val="tx1"/>
                </a:solidFill>
                <a:effectLst/>
                <a:latin typeface="+mn-lt"/>
                <a:ea typeface="+mn-ea"/>
                <a:cs typeface="+mn-cs"/>
              </a:rPr>
              <a:t> enjoyed the blessings of peace, all except for the embattled church.  Smyrna was a city of prosperity, but the Christians, shunned by Jewish and Gentile employers and patrons, knew great poverty.  They knew what it was to be Tantalized.  They were starving in a place of great abundance.  However, their suffering was not undetected.  God noticed the extent of their suffering.</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14</a:t>
            </a:fld>
            <a:endParaRPr lang="en-US"/>
          </a:p>
        </p:txBody>
      </p:sp>
    </p:spTree>
    <p:extLst>
      <p:ext uri="{BB962C8B-B14F-4D97-AF65-F5344CB8AC3E}">
        <p14:creationId xmlns:p14="http://schemas.microsoft.com/office/powerpoint/2010/main" val="400747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Point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God </a:t>
            </a:r>
            <a:r>
              <a:rPr lang="en-US" sz="1200" b="1" u="sng" dirty="0" smtClean="0"/>
              <a:t>encourages</a:t>
            </a:r>
            <a:r>
              <a:rPr lang="en-US" sz="1200" dirty="0" smtClean="0"/>
              <a:t> his suffering children, even in the midst of their suffering.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E98CCC34-1418-4799-9966-E6BF39F486BA}" type="slidenum">
              <a:rPr lang="en-US" smtClean="0"/>
              <a:t>15</a:t>
            </a:fld>
            <a:endParaRPr lang="en-US"/>
          </a:p>
        </p:txBody>
      </p:sp>
    </p:spTree>
    <p:extLst>
      <p:ext uri="{BB962C8B-B14F-4D97-AF65-F5344CB8AC3E}">
        <p14:creationId xmlns:p14="http://schemas.microsoft.com/office/powerpoint/2010/main" val="989718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 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10 </a:t>
            </a:r>
            <a:r>
              <a:rPr lang="en-US" dirty="0" smtClean="0"/>
              <a:t>Do not fear what you are about to suffer. Behold, the devil is about to throw some of you into prison, that you may be tested, and for ten days you will have tribulation. Be faithful unto death, and I will give you the crown of life.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403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11 </a:t>
            </a:r>
            <a:r>
              <a:rPr lang="en-US" dirty="0" smtClean="0"/>
              <a:t>He who has an ear, let him hear what the Spirit says to the churches. The one who conquers will not be hurt by the second death.’</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81651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God does not guarantee his children that He will always deliver them; in fact, sometimes He assures them that they will suffer severely.</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18</a:t>
            </a:fld>
            <a:endParaRPr lang="en-US"/>
          </a:p>
        </p:txBody>
      </p:sp>
    </p:spTree>
    <p:extLst>
      <p:ext uri="{BB962C8B-B14F-4D97-AF65-F5344CB8AC3E}">
        <p14:creationId xmlns:p14="http://schemas.microsoft.com/office/powerpoint/2010/main" val="3097018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message which is being lost and contradicted by many media ministries.  Consider these words by Televangelist Earl Paulk: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Man's obedience and faith toward God allow miracles -- supernatural occurrences overriding natural laws -- to occur.  Notice, that in this system, man, not God, determines whether miracles will happen.  </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19</a:t>
            </a:fld>
            <a:endParaRPr lang="en-US"/>
          </a:p>
        </p:txBody>
      </p:sp>
    </p:spTree>
    <p:extLst>
      <p:ext uri="{BB962C8B-B14F-4D97-AF65-F5344CB8AC3E}">
        <p14:creationId xmlns:p14="http://schemas.microsoft.com/office/powerpoint/2010/main" val="5498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548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 decree this or that as gods.  "He has given us the name of Jesus Christ like a blank check."</a:t>
            </a:r>
          </a:p>
          <a:p>
            <a:endParaRPr lang="en-US" dirty="0" smtClean="0"/>
          </a:p>
          <a:p>
            <a:r>
              <a:rPr lang="en-US" sz="1200" kern="1200" dirty="0" smtClean="0">
                <a:solidFill>
                  <a:schemeClr val="tx1"/>
                </a:solidFill>
                <a:effectLst/>
                <a:latin typeface="+mn-lt"/>
                <a:ea typeface="+mn-ea"/>
                <a:cs typeface="+mn-cs"/>
              </a:rPr>
              <a:t>Earl Paulk's theology asserts the Sovereignty of Man.  This is a heretical departure from the teaching of the Bible which asserts the Sovereignty of God.  Sometimes, the Sovereign of the Universe wills that we suffer. </a:t>
            </a:r>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20</a:t>
            </a:fld>
            <a:endParaRPr lang="en-US"/>
          </a:p>
        </p:txBody>
      </p:sp>
    </p:spTree>
    <p:extLst>
      <p:ext uri="{BB962C8B-B14F-4D97-AF65-F5344CB8AC3E}">
        <p14:creationId xmlns:p14="http://schemas.microsoft.com/office/powerpoint/2010/main" val="3601345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 these words of Henry </a:t>
            </a:r>
            <a:r>
              <a:rPr lang="en-US" sz="1200" kern="1200" dirty="0" err="1" smtClean="0">
                <a:solidFill>
                  <a:schemeClr val="tx1"/>
                </a:solidFill>
                <a:effectLst/>
                <a:latin typeface="+mn-lt"/>
                <a:ea typeface="+mn-ea"/>
                <a:cs typeface="+mn-cs"/>
              </a:rPr>
              <a:t>Krabbendam</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claim that perfect health is obtainable through faith runs counter to the Scripture's witness of man's mortality.  Then, it completely overlooks a well-attested purpose of sickness</a:t>
            </a:r>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21</a:t>
            </a:fld>
            <a:endParaRPr lang="en-US"/>
          </a:p>
        </p:txBody>
      </p:sp>
    </p:spTree>
    <p:extLst>
      <p:ext uri="{BB962C8B-B14F-4D97-AF65-F5344CB8AC3E}">
        <p14:creationId xmlns:p14="http://schemas.microsoft.com/office/powerpoint/2010/main" val="257521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 in the case of judgments (I Cor. 11:30), chastisements (Hebrews 12:5-11), and trials (James 1:2-3), there are times when sickness is designed to elicit repentance, to produce endurance, and to result in holiness.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Earl Paulk's theology asserts the Sovereignty of Man.  This is a heretical departure from the teaching of the Bible which asserts the Sovereignty of God.  Sometimes, the Sovereign of the Universe wills that we suffer. </a:t>
            </a:r>
            <a:endParaRPr lang="en-US" dirty="0" smtClean="0"/>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22</a:t>
            </a:fld>
            <a:endParaRPr lang="en-US"/>
          </a:p>
        </p:txBody>
      </p:sp>
    </p:spTree>
    <p:extLst>
      <p:ext uri="{BB962C8B-B14F-4D97-AF65-F5344CB8AC3E}">
        <p14:creationId xmlns:p14="http://schemas.microsoft.com/office/powerpoint/2010/main" val="4250822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 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10 </a:t>
            </a:r>
            <a:r>
              <a:rPr lang="en-US" dirty="0" smtClean="0"/>
              <a:t>Do not fear what you are about to suffer. Behold, the devil is about to throw some of you into prison, that you may be tested, and for ten days you will have tribulation. Be faithful unto death, and I will give you the crown of life.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56411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Matthew 10:28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do not fear those who kill the body but cannot kill the soul. Rather fear him who can destroy both soul and body in hell.</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24</a:t>
            </a:fld>
            <a:endParaRPr lang="en-US"/>
          </a:p>
        </p:txBody>
      </p:sp>
    </p:spTree>
    <p:extLst>
      <p:ext uri="{BB962C8B-B14F-4D97-AF65-F5344CB8AC3E}">
        <p14:creationId xmlns:p14="http://schemas.microsoft.com/office/powerpoint/2010/main" val="159135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 2:10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10 </a:t>
            </a:r>
            <a:r>
              <a:rPr lang="en-US" dirty="0" smtClean="0"/>
              <a:t>Do not fear what you are about to suffer. Behold, the devil is about to throw some of you into prison, that you may be tested, and for </a:t>
            </a:r>
            <a:r>
              <a:rPr lang="en-US" b="1" dirty="0" smtClean="0">
                <a:solidFill>
                  <a:srgbClr val="FFC000"/>
                </a:solidFill>
                <a:effectLst>
                  <a:outerShdw blurRad="38100" dist="38100" dir="2700000" algn="tl">
                    <a:srgbClr val="000000">
                      <a:alpha val="43137"/>
                    </a:srgbClr>
                  </a:outerShdw>
                </a:effectLst>
              </a:rPr>
              <a:t>ten days</a:t>
            </a:r>
            <a:r>
              <a:rPr lang="en-US" dirty="0" smtClean="0"/>
              <a:t> you will have tribulation. Be faithful unto death, and I will give you the </a:t>
            </a:r>
            <a:r>
              <a:rPr lang="en-US" b="1" dirty="0" smtClean="0">
                <a:solidFill>
                  <a:srgbClr val="FFC000"/>
                </a:solidFill>
                <a:effectLst>
                  <a:outerShdw blurRad="38100" dist="38100" dir="2700000" algn="tl">
                    <a:srgbClr val="000000">
                      <a:alpha val="43137"/>
                    </a:srgbClr>
                  </a:outerShdw>
                </a:effectLst>
              </a:rPr>
              <a:t>crown of life</a:t>
            </a:r>
            <a:r>
              <a:rPr lang="en-US" dirty="0" smtClean="0"/>
              <a:t>.</a:t>
            </a:r>
          </a:p>
          <a:p>
            <a:endParaRPr lang="en-US" dirty="0" smtClean="0"/>
          </a:p>
          <a:p>
            <a:r>
              <a:rPr lang="en-US" sz="1200" kern="1200" dirty="0" smtClean="0">
                <a:solidFill>
                  <a:schemeClr val="tx1"/>
                </a:solidFill>
                <a:effectLst/>
                <a:latin typeface="+mn-lt"/>
                <a:ea typeface="+mn-ea"/>
                <a:cs typeface="+mn-cs"/>
              </a:rPr>
              <a:t>a.	They are assured that they will suffer at the hand of Satan.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	The immediate consequences of that suffering would be severe.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10 days:	Difficult to interpret the exact meaning of this number.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could be a means of emphasizing that the persecution would be acute, but limited in duration.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More likely, it is intended as a large number indicating the extent of the persecution.  This was to be an imprisonment culminating in execution.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41470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the </a:t>
            </a:r>
            <a:r>
              <a:rPr lang="en-US" sz="1200" kern="1200" dirty="0" err="1" smtClean="0">
                <a:solidFill>
                  <a:schemeClr val="tx1"/>
                </a:solidFill>
                <a:effectLst/>
                <a:latin typeface="+mn-lt"/>
                <a:ea typeface="+mn-ea"/>
                <a:cs typeface="+mn-cs"/>
              </a:rPr>
              <a:t>Smyrnan</a:t>
            </a:r>
            <a:r>
              <a:rPr lang="en-US" sz="1200" kern="1200" dirty="0" smtClean="0">
                <a:solidFill>
                  <a:schemeClr val="tx1"/>
                </a:solidFill>
                <a:effectLst/>
                <a:latin typeface="+mn-lt"/>
                <a:ea typeface="+mn-ea"/>
                <a:cs typeface="+mn-cs"/>
              </a:rPr>
              <a:t> Christians are reminded of the eternal reward which would ultimately be theirs -- the crown of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	Not the royal crown: </a:t>
            </a:r>
            <a:r>
              <a:rPr lang="en-US" sz="1200" kern="1200" dirty="0" err="1" smtClean="0">
                <a:solidFill>
                  <a:schemeClr val="tx1"/>
                </a:solidFill>
                <a:effectLst/>
                <a:latin typeface="+mn-lt"/>
                <a:ea typeface="+mn-ea"/>
                <a:cs typeface="+mn-cs"/>
              </a:rPr>
              <a:t>diadema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2.	Smyrna had a large athletic stadium and was famous for its athletic games.  The crown mentioned is the "</a:t>
            </a:r>
            <a:r>
              <a:rPr lang="en-US" sz="1200" kern="1200" dirty="0" err="1" smtClean="0">
                <a:solidFill>
                  <a:schemeClr val="tx1"/>
                </a:solidFill>
                <a:effectLst/>
                <a:latin typeface="+mn-lt"/>
                <a:ea typeface="+mn-ea"/>
                <a:cs typeface="+mn-cs"/>
              </a:rPr>
              <a:t>stephanos</a:t>
            </a:r>
            <a:r>
              <a:rPr lang="en-US" sz="1200" kern="1200" dirty="0" smtClean="0">
                <a:solidFill>
                  <a:schemeClr val="tx1"/>
                </a:solidFill>
                <a:effectLst/>
                <a:latin typeface="+mn-lt"/>
                <a:ea typeface="+mn-ea"/>
                <a:cs typeface="+mn-cs"/>
              </a:rPr>
              <a:t>,"  the victor's crown.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3.	They are not promised that they will avoid physical harm.  However, they are promised a more significant deliverance; deliverance from the Second Death.  A double negative in the Greek doubly assures them that they absolutely will not suffer the second death, a rabbinic term used to refer to the death of the wicked in the next world.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2.	He reminds them of the spiritual reward which awaits those faithful, even unto death.</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26</a:t>
            </a:fld>
            <a:endParaRPr lang="en-US"/>
          </a:p>
        </p:txBody>
      </p:sp>
    </p:spTree>
    <p:extLst>
      <p:ext uri="{BB962C8B-B14F-4D97-AF65-F5344CB8AC3E}">
        <p14:creationId xmlns:p14="http://schemas.microsoft.com/office/powerpoint/2010/main" val="411201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 2:11</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11 </a:t>
            </a:r>
            <a:r>
              <a:rPr lang="en-US" dirty="0" smtClean="0"/>
              <a:t>He who has an ear, let him hear what the Spirit says to the churches. The one who conquers will not be hurt by the second death.’</a:t>
            </a:r>
          </a:p>
          <a:p>
            <a:endParaRPr lang="en-US" dirty="0" smtClean="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45865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There are many perspectives on suffering.  The Christian perspective is shaped by a knowledge of the necessity of Christ's suffering.  William Penn, the founder of Pennsylvania stated it well: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pain, no palm; no thorns, no throne; no gall, not glory; no cross, no crown."</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28</a:t>
            </a:fld>
            <a:endParaRPr lang="en-US"/>
          </a:p>
        </p:txBody>
      </p:sp>
    </p:spTree>
    <p:extLst>
      <p:ext uri="{BB962C8B-B14F-4D97-AF65-F5344CB8AC3E}">
        <p14:creationId xmlns:p14="http://schemas.microsoft.com/office/powerpoint/2010/main" val="1224120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8610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Calibri" panose="020F0502020204030204" pitchFamily="34" charset="0"/>
                <a:cs typeface="Times New Roman" panose="02020603050405020304" pitchFamily="18" charset="0"/>
              </a:rPr>
              <a:t>"There will be no major solution to the suffering of mankind until we reach some understanding of who we are, what the purpose of Creation was, and what happens after death.  Until these questions are resolved, we are caught."</a:t>
            </a:r>
            <a:r>
              <a:rPr lang="en-US" altLang="en-US" dirty="0" smtClean="0">
                <a:latin typeface="Calibri" panose="020F0502020204030204" pitchFamily="34" charset="0"/>
              </a:rPr>
              <a:t> </a:t>
            </a:r>
          </a:p>
          <a:p>
            <a:endParaRPr lang="en-US" dirty="0" smtClean="0"/>
          </a:p>
          <a:p>
            <a:r>
              <a:rPr lang="en-US" dirty="0" smtClean="0"/>
              <a:t>Woody Allen</a:t>
            </a:r>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3</a:t>
            </a:fld>
            <a:endParaRPr lang="en-US"/>
          </a:p>
        </p:txBody>
      </p:sp>
    </p:spTree>
    <p:extLst>
      <p:ext uri="{BB962C8B-B14F-4D97-AF65-F5344CB8AC3E}">
        <p14:creationId xmlns:p14="http://schemas.microsoft.com/office/powerpoint/2010/main" val="87965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Church of Smyrna</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The redemptive value of suffering.</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1006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Point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God is </a:t>
            </a:r>
            <a:r>
              <a:rPr lang="en-US" sz="1200" b="1" u="sng" dirty="0" smtClean="0"/>
              <a:t>aware</a:t>
            </a:r>
            <a:r>
              <a:rPr lang="en-US" sz="1200" dirty="0" smtClean="0"/>
              <a:t> of our suffering.</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5</a:t>
            </a:fld>
            <a:endParaRPr lang="en-US"/>
          </a:p>
        </p:txBody>
      </p:sp>
    </p:spTree>
    <p:extLst>
      <p:ext uri="{BB962C8B-B14F-4D97-AF65-F5344CB8AC3E}">
        <p14:creationId xmlns:p14="http://schemas.microsoft.com/office/powerpoint/2010/main" val="364459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Revelation 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8 </a:t>
            </a:r>
            <a:r>
              <a:rPr lang="en-US" dirty="0" smtClean="0"/>
              <a:t>“And to the angel of the church in Smyrna write: ‘The words of the first and the last, who died and came to life.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1999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30000" dirty="0" smtClean="0"/>
              <a:t>9 </a:t>
            </a:r>
            <a:r>
              <a:rPr lang="en-US" dirty="0" smtClean="0"/>
              <a:t>“‘I know your tribulation and your poverty (but you are rich) and the slander</a:t>
            </a:r>
            <a:r>
              <a:rPr lang="en-US" baseline="30000" dirty="0" smtClean="0"/>
              <a:t> </a:t>
            </a:r>
            <a:r>
              <a:rPr lang="en-US" dirty="0" smtClean="0"/>
              <a:t>of those who say that they are Jews and are not, but are a synagogue of Satan.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17BB7F-AD9E-48BC-8611-4AF145FBF8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2364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knows of human suffering…</a:t>
            </a:r>
          </a:p>
          <a:p>
            <a:endParaRPr lang="en-US" dirty="0" smtClean="0"/>
          </a:p>
          <a:p>
            <a:pPr marL="339725" indent="-339725"/>
            <a:r>
              <a:rPr lang="en-US" dirty="0" smtClean="0"/>
              <a:t>God knows of human suffering by </a:t>
            </a:r>
            <a:r>
              <a:rPr lang="en-US" b="1" dirty="0" smtClean="0">
                <a:solidFill>
                  <a:srgbClr val="FFC000"/>
                </a:solidFill>
                <a:effectLst>
                  <a:outerShdw blurRad="38100" dist="38100" dir="2700000" algn="tl">
                    <a:srgbClr val="000000">
                      <a:alpha val="43137"/>
                    </a:srgbClr>
                  </a:outerShdw>
                </a:effectLst>
              </a:rPr>
              <a:t>personal experience </a:t>
            </a:r>
            <a:r>
              <a:rPr lang="en-US" dirty="0" smtClean="0"/>
              <a:t>with suffering.</a:t>
            </a:r>
          </a:p>
          <a:p>
            <a:pPr marL="339725" indent="-339725"/>
            <a:r>
              <a:rPr lang="en-US" dirty="0" smtClean="0"/>
              <a:t>God knows of human suffering through a </a:t>
            </a:r>
            <a:r>
              <a:rPr lang="en-US" b="1" dirty="0" smtClean="0">
                <a:solidFill>
                  <a:srgbClr val="FFC000"/>
                </a:solidFill>
                <a:effectLst>
                  <a:outerShdw blurRad="38100" dist="38100" dir="2700000" algn="tl">
                    <a:srgbClr val="000000">
                      <a:alpha val="43137"/>
                    </a:srgbClr>
                  </a:outerShdw>
                </a:effectLst>
              </a:rPr>
              <a:t>personal relationship </a:t>
            </a:r>
            <a:r>
              <a:rPr lang="en-US" dirty="0" smtClean="0"/>
              <a:t>with His suffering children. </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8</a:t>
            </a:fld>
            <a:endParaRPr lang="en-US"/>
          </a:p>
        </p:txBody>
      </p:sp>
    </p:spTree>
    <p:extLst>
      <p:ext uri="{BB962C8B-B14F-4D97-AF65-F5344CB8AC3E}">
        <p14:creationId xmlns:p14="http://schemas.microsoft.com/office/powerpoint/2010/main" val="310614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Smyrna was a city of great wealth</a:t>
            </a:r>
          </a:p>
          <a:p>
            <a:endParaRPr lang="en-US" dirty="0" smtClean="0"/>
          </a:p>
          <a:p>
            <a:r>
              <a:rPr lang="en-US" sz="1200" kern="1200" dirty="0" smtClean="0">
                <a:solidFill>
                  <a:schemeClr val="tx1"/>
                </a:solidFill>
                <a:effectLst/>
                <a:latin typeface="+mn-lt"/>
                <a:ea typeface="+mn-ea"/>
                <a:cs typeface="+mn-cs"/>
              </a:rPr>
              <a:t>Excellent harbor on the east shore of the Aegean Sea.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	Secure: naturally defensible.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	Like Ephesus, an important trade route passed through Smyrna.</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98CCC34-1418-4799-9966-E6BF39F486BA}" type="slidenum">
              <a:rPr lang="en-US" smtClean="0"/>
              <a:t>9</a:t>
            </a:fld>
            <a:endParaRPr lang="en-US"/>
          </a:p>
        </p:txBody>
      </p:sp>
    </p:spTree>
    <p:extLst>
      <p:ext uri="{BB962C8B-B14F-4D97-AF65-F5344CB8AC3E}">
        <p14:creationId xmlns:p14="http://schemas.microsoft.com/office/powerpoint/2010/main" val="131807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C5F70-FF7C-4850-8FF4-26A4F4A143A2}"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160055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C5F70-FF7C-4850-8FF4-26A4F4A143A2}"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368493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C5F70-FF7C-4850-8FF4-26A4F4A143A2}"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197813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B7C3C-7A58-474A-A4C8-55A619E8980A}"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218096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B7C3C-7A58-474A-A4C8-55A619E8980A}"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102572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AB7C3C-7A58-474A-A4C8-55A619E8980A}"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419034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B7C3C-7A58-474A-A4C8-55A619E8980A}"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2887614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B7C3C-7A58-474A-A4C8-55A619E8980A}"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158689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B7C3C-7A58-474A-A4C8-55A619E8980A}"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199273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B7C3C-7A58-474A-A4C8-55A619E8980A}"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424192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AB7C3C-7A58-474A-A4C8-55A619E8980A}"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49258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C5F70-FF7C-4850-8FF4-26A4F4A143A2}"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57254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AB7C3C-7A58-474A-A4C8-55A619E8980A}"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426475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B7C3C-7A58-474A-A4C8-55A619E8980A}"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46421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B7C3C-7A58-474A-A4C8-55A619E8980A}"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E280D-5B78-43A3-BA9B-01030DDFD201}" type="slidenum">
              <a:rPr lang="en-US" smtClean="0"/>
              <a:t>‹#›</a:t>
            </a:fld>
            <a:endParaRPr lang="en-US"/>
          </a:p>
        </p:txBody>
      </p:sp>
    </p:spTree>
    <p:extLst>
      <p:ext uri="{BB962C8B-B14F-4D97-AF65-F5344CB8AC3E}">
        <p14:creationId xmlns:p14="http://schemas.microsoft.com/office/powerpoint/2010/main" val="353035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FC5F70-FF7C-4850-8FF4-26A4F4A143A2}"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3064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FC5F70-FF7C-4850-8FF4-26A4F4A143A2}"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17538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C5F70-FF7C-4850-8FF4-26A4F4A143A2}"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155652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FC5F70-FF7C-4850-8FF4-26A4F4A143A2}"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217079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C5F70-FF7C-4850-8FF4-26A4F4A143A2}"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396853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FC5F70-FF7C-4850-8FF4-26A4F4A143A2}"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291493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FC5F70-FF7C-4850-8FF4-26A4F4A143A2}"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F3DFE-DD70-4644-B8F3-AA6E01F5A408}" type="slidenum">
              <a:rPr lang="en-US" smtClean="0"/>
              <a:t>‹#›</a:t>
            </a:fld>
            <a:endParaRPr lang="en-US"/>
          </a:p>
        </p:txBody>
      </p:sp>
    </p:spTree>
    <p:extLst>
      <p:ext uri="{BB962C8B-B14F-4D97-AF65-F5344CB8AC3E}">
        <p14:creationId xmlns:p14="http://schemas.microsoft.com/office/powerpoint/2010/main" val="257106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C5F70-FF7C-4850-8FF4-26A4F4A143A2}" type="datetimeFigureOut">
              <a:rPr lang="en-US" smtClean="0"/>
              <a:t>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3DFE-DD70-4644-B8F3-AA6E01F5A408}" type="slidenum">
              <a:rPr lang="en-US" smtClean="0"/>
              <a:t>‹#›</a:t>
            </a:fld>
            <a:endParaRPr lang="en-US"/>
          </a:p>
        </p:txBody>
      </p:sp>
    </p:spTree>
    <p:extLst>
      <p:ext uri="{BB962C8B-B14F-4D97-AF65-F5344CB8AC3E}">
        <p14:creationId xmlns:p14="http://schemas.microsoft.com/office/powerpoint/2010/main" val="220334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433" y="365125"/>
            <a:ext cx="1139588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09433" y="1825625"/>
            <a:ext cx="1139588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B7C3C-7A58-474A-A4C8-55A619E8980A}" type="datetimeFigureOut">
              <a:rPr lang="en-US" smtClean="0"/>
              <a:t>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E280D-5B78-43A3-BA9B-01030DDFD201}" type="slidenum">
              <a:rPr lang="en-US" smtClean="0"/>
              <a:t>‹#›</a:t>
            </a:fld>
            <a:endParaRPr lang="en-US"/>
          </a:p>
        </p:txBody>
      </p:sp>
    </p:spTree>
    <p:extLst>
      <p:ext uri="{BB962C8B-B14F-4D97-AF65-F5344CB8AC3E}">
        <p14:creationId xmlns:p14="http://schemas.microsoft.com/office/powerpoint/2010/main" val="1441882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60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6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264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384" y="365125"/>
            <a:ext cx="3264408" cy="6282562"/>
          </a:xfrm>
        </p:spPr>
        <p:txBody>
          <a:bodyPr>
            <a:normAutofit/>
          </a:bodyPr>
          <a:lstStyle/>
          <a:p>
            <a:r>
              <a:rPr lang="en-US" dirty="0" smtClean="0"/>
              <a:t>Smyrna was a city of great beauty</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367"/>
          <a:stretch/>
        </p:blipFill>
        <p:spPr>
          <a:xfrm>
            <a:off x="296443" y="365124"/>
            <a:ext cx="8542481" cy="6127115"/>
          </a:xfrm>
        </p:spPr>
      </p:pic>
    </p:spTree>
    <p:extLst>
      <p:ext uri="{BB962C8B-B14F-4D97-AF65-F5344CB8AC3E}">
        <p14:creationId xmlns:p14="http://schemas.microsoft.com/office/powerpoint/2010/main" val="166205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0" y="365125"/>
            <a:ext cx="2679191" cy="6117654"/>
          </a:xfrm>
        </p:spPr>
        <p:txBody>
          <a:bodyPr>
            <a:normAutofit/>
          </a:bodyPr>
          <a:lstStyle/>
          <a:p>
            <a:r>
              <a:rPr lang="en-US" dirty="0" smtClean="0"/>
              <a:t>The Church in Smyrna</a:t>
            </a:r>
            <a:endParaRPr lang="en-US" dirty="0"/>
          </a:p>
        </p:txBody>
      </p:sp>
      <p:pic>
        <p:nvPicPr>
          <p:cNvPr id="5" name="Picture 4" descr="D:\Photos\7 Churches\Church in Smyr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9" y="365125"/>
            <a:ext cx="9176481" cy="611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40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3" y="200533"/>
            <a:ext cx="11549280" cy="1875155"/>
          </a:xfrm>
        </p:spPr>
        <p:txBody>
          <a:bodyPr>
            <a:normAutofit/>
          </a:bodyPr>
          <a:lstStyle/>
          <a:p>
            <a:r>
              <a:rPr lang="en-US" dirty="0" smtClean="0">
                <a:solidFill>
                  <a:srgbClr val="FFC000"/>
                </a:solidFill>
              </a:rPr>
              <a:t>The Church in Smyrna was vigorously persecuted by the Gentiles.</a:t>
            </a:r>
            <a:endParaRPr lang="en-US" dirty="0">
              <a:solidFill>
                <a:srgbClr val="FFC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2513" y="1993392"/>
            <a:ext cx="7831297" cy="4782312"/>
          </a:xfrm>
        </p:spPr>
      </p:pic>
    </p:spTree>
    <p:extLst>
      <p:ext uri="{BB962C8B-B14F-4D97-AF65-F5344CB8AC3E}">
        <p14:creationId xmlns:p14="http://schemas.microsoft.com/office/powerpoint/2010/main" val="124154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3" y="200533"/>
            <a:ext cx="11549280" cy="1875155"/>
          </a:xfrm>
        </p:spPr>
        <p:txBody>
          <a:bodyPr>
            <a:normAutofit/>
          </a:bodyPr>
          <a:lstStyle/>
          <a:p>
            <a:r>
              <a:rPr lang="en-US" dirty="0" smtClean="0">
                <a:solidFill>
                  <a:srgbClr val="FFC000"/>
                </a:solidFill>
              </a:rPr>
              <a:t>The Church in Smyrna was equally persecuted by the Jews.</a:t>
            </a:r>
            <a:endParaRPr lang="en-US" dirty="0">
              <a:solidFill>
                <a:srgbClr val="FFC000"/>
              </a:solidFill>
            </a:endParaRPr>
          </a:p>
        </p:txBody>
      </p:sp>
      <p:sp>
        <p:nvSpPr>
          <p:cNvPr id="3" name="Content Placeholder 2"/>
          <p:cNvSpPr>
            <a:spLocks noGrp="1"/>
          </p:cNvSpPr>
          <p:nvPr>
            <p:ph idx="1"/>
          </p:nvPr>
        </p:nvSpPr>
        <p:spPr>
          <a:xfrm>
            <a:off x="182880" y="1993391"/>
            <a:ext cx="11768327" cy="4690873"/>
          </a:xfrm>
        </p:spPr>
        <p:txBody>
          <a:bodyPr>
            <a:normAutofit lnSpcReduction="10000"/>
          </a:bodyPr>
          <a:lstStyle/>
          <a:p>
            <a:r>
              <a:rPr lang="en-US" dirty="0"/>
              <a:t>Graphically illustrated in the 2nd century account of the martyrdom of Polycarp.</a:t>
            </a:r>
          </a:p>
          <a:p>
            <a:r>
              <a:rPr lang="en-US" dirty="0"/>
              <a:t>Jewish leaders functioned as informers to the Romans against the Christians.</a:t>
            </a:r>
          </a:p>
          <a:p>
            <a:endParaRPr lang="en-US" dirty="0"/>
          </a:p>
        </p:txBody>
      </p:sp>
    </p:spTree>
    <p:extLst>
      <p:ext uri="{BB962C8B-B14F-4D97-AF65-F5344CB8AC3E}">
        <p14:creationId xmlns:p14="http://schemas.microsoft.com/office/powerpoint/2010/main" val="186963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3" y="136525"/>
            <a:ext cx="11395880" cy="1107059"/>
          </a:xfrm>
        </p:spPr>
        <p:txBody>
          <a:bodyPr/>
          <a:lstStyle/>
          <a:p>
            <a:r>
              <a:rPr lang="en-US" dirty="0" smtClean="0"/>
              <a:t>Romans 2</a:t>
            </a:r>
            <a:endParaRPr lang="en-US" dirty="0"/>
          </a:p>
        </p:txBody>
      </p:sp>
      <p:sp>
        <p:nvSpPr>
          <p:cNvPr id="3" name="Content Placeholder 2"/>
          <p:cNvSpPr>
            <a:spLocks noGrp="1"/>
          </p:cNvSpPr>
          <p:nvPr>
            <p:ph idx="1"/>
          </p:nvPr>
        </p:nvSpPr>
        <p:spPr>
          <a:xfrm>
            <a:off x="409433" y="1170432"/>
            <a:ext cx="11395880" cy="5495544"/>
          </a:xfrm>
        </p:spPr>
        <p:txBody>
          <a:bodyPr>
            <a:normAutofit lnSpcReduction="10000"/>
          </a:bodyPr>
          <a:lstStyle/>
          <a:p>
            <a:pPr marL="0" indent="0">
              <a:buNone/>
            </a:pPr>
            <a:r>
              <a:rPr lang="en-US" b="1" baseline="30000" dirty="0"/>
              <a:t>28 </a:t>
            </a:r>
            <a:r>
              <a:rPr lang="en-US" dirty="0"/>
              <a:t>For no one is a Jew who is merely one outwardly, nor is circumcision outward and physical. </a:t>
            </a:r>
            <a:r>
              <a:rPr lang="en-US" b="1" baseline="30000" dirty="0"/>
              <a:t>29 </a:t>
            </a:r>
            <a:r>
              <a:rPr lang="en-US" dirty="0"/>
              <a:t>But a Jew is one inwardly, </a:t>
            </a:r>
            <a:r>
              <a:rPr lang="en-US" dirty="0" smtClean="0"/>
              <a:t>and circumcision </a:t>
            </a:r>
            <a:r>
              <a:rPr lang="en-US" dirty="0"/>
              <a:t>is a matter of the heart, by the Spirit, not by the letter. His praise is not from man but from God.</a:t>
            </a:r>
          </a:p>
        </p:txBody>
      </p:sp>
    </p:spTree>
    <p:extLst>
      <p:ext uri="{BB962C8B-B14F-4D97-AF65-F5344CB8AC3E}">
        <p14:creationId xmlns:p14="http://schemas.microsoft.com/office/powerpoint/2010/main" val="378818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 Point</a:t>
            </a:r>
            <a:endParaRPr lang="en-US" dirty="0"/>
          </a:p>
        </p:txBody>
      </p:sp>
      <p:sp>
        <p:nvSpPr>
          <p:cNvPr id="6" name="Content Placeholder 5"/>
          <p:cNvSpPr>
            <a:spLocks noGrp="1"/>
          </p:cNvSpPr>
          <p:nvPr>
            <p:ph idx="1"/>
          </p:nvPr>
        </p:nvSpPr>
        <p:spPr>
          <a:xfrm>
            <a:off x="409433" y="1618488"/>
            <a:ext cx="11395880" cy="4558475"/>
          </a:xfrm>
        </p:spPr>
        <p:txBody>
          <a:bodyPr>
            <a:noAutofit/>
          </a:bodyPr>
          <a:lstStyle/>
          <a:p>
            <a:pPr marL="0" indent="0" algn="ctr">
              <a:buNone/>
            </a:pPr>
            <a:r>
              <a:rPr lang="en-US" sz="8800" dirty="0"/>
              <a:t>God </a:t>
            </a:r>
            <a:r>
              <a:rPr lang="en-US" sz="8800" b="1" u="sng" dirty="0"/>
              <a:t>encourages</a:t>
            </a:r>
            <a:r>
              <a:rPr lang="en-US" sz="8800" dirty="0"/>
              <a:t> his suffering children, even in the midst of their suffering.</a:t>
            </a:r>
          </a:p>
        </p:txBody>
      </p:sp>
    </p:spTree>
    <p:extLst>
      <p:ext uri="{BB962C8B-B14F-4D97-AF65-F5344CB8AC3E}">
        <p14:creationId xmlns:p14="http://schemas.microsoft.com/office/powerpoint/2010/main" val="21784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33" y="0"/>
            <a:ext cx="11395880" cy="1042415"/>
          </a:xfrm>
        </p:spPr>
        <p:txBody>
          <a:bodyPr>
            <a:normAutofit/>
          </a:bodyPr>
          <a:lstStyle/>
          <a:p>
            <a:r>
              <a:rPr lang="en-US" dirty="0" smtClean="0"/>
              <a:t>Revelation 2</a:t>
            </a:r>
            <a:endParaRPr lang="en-US" dirty="0"/>
          </a:p>
        </p:txBody>
      </p:sp>
      <p:sp>
        <p:nvSpPr>
          <p:cNvPr id="5" name="Content Placeholder 4"/>
          <p:cNvSpPr>
            <a:spLocks noGrp="1"/>
          </p:cNvSpPr>
          <p:nvPr>
            <p:ph idx="1"/>
          </p:nvPr>
        </p:nvSpPr>
        <p:spPr>
          <a:xfrm>
            <a:off x="409433" y="1124712"/>
            <a:ext cx="11395880" cy="5532120"/>
          </a:xfrm>
        </p:spPr>
        <p:txBody>
          <a:bodyPr>
            <a:normAutofit lnSpcReduction="10000"/>
          </a:bodyPr>
          <a:lstStyle/>
          <a:p>
            <a:pPr marL="0" indent="0">
              <a:buNone/>
            </a:pPr>
            <a:r>
              <a:rPr lang="en-US" b="1" baseline="30000" dirty="0"/>
              <a:t>10 </a:t>
            </a:r>
            <a:r>
              <a:rPr lang="en-US" dirty="0"/>
              <a:t>Do not fear what you are about to suffer. Behold, the devil is about to throw some of you into prison, that you may be tested, and for ten days you will have tribulation. Be faithful unto death, and I will give you the crown of life.</a:t>
            </a:r>
          </a:p>
        </p:txBody>
      </p:sp>
    </p:spTree>
    <p:extLst>
      <p:ext uri="{BB962C8B-B14F-4D97-AF65-F5344CB8AC3E}">
        <p14:creationId xmlns:p14="http://schemas.microsoft.com/office/powerpoint/2010/main" val="401551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Revelation 2</a:t>
            </a:r>
            <a:endParaRPr lang="en-US" dirty="0"/>
          </a:p>
        </p:txBody>
      </p:sp>
      <p:sp>
        <p:nvSpPr>
          <p:cNvPr id="5" name="Content Placeholder 4"/>
          <p:cNvSpPr>
            <a:spLocks noGrp="1"/>
          </p:cNvSpPr>
          <p:nvPr>
            <p:ph idx="1"/>
          </p:nvPr>
        </p:nvSpPr>
        <p:spPr>
          <a:xfrm>
            <a:off x="409433" y="1825625"/>
            <a:ext cx="11395880" cy="4678414"/>
          </a:xfrm>
        </p:spPr>
        <p:txBody>
          <a:bodyPr>
            <a:normAutofit/>
          </a:bodyPr>
          <a:lstStyle/>
          <a:p>
            <a:pPr marL="0" indent="0">
              <a:buNone/>
            </a:pPr>
            <a:r>
              <a:rPr lang="en-US" b="1" baseline="30000" dirty="0"/>
              <a:t>11 </a:t>
            </a:r>
            <a:r>
              <a:rPr lang="en-US" dirty="0"/>
              <a:t>He who has an ear, let him hear what the Spirit says to the churches. The one who conquers will not be hurt by the second death.’</a:t>
            </a:r>
          </a:p>
        </p:txBody>
      </p:sp>
    </p:spTree>
    <p:extLst>
      <p:ext uri="{BB962C8B-B14F-4D97-AF65-F5344CB8AC3E}">
        <p14:creationId xmlns:p14="http://schemas.microsoft.com/office/powerpoint/2010/main" val="301182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3" y="811161"/>
            <a:ext cx="11395880" cy="5365802"/>
          </a:xfrm>
        </p:spPr>
        <p:txBody>
          <a:bodyPr>
            <a:normAutofit/>
          </a:bodyPr>
          <a:lstStyle/>
          <a:p>
            <a:pPr marL="0" indent="0">
              <a:buNone/>
            </a:pPr>
            <a:r>
              <a:rPr lang="en-US" sz="7200" dirty="0"/>
              <a:t>God does not guarantee his children that He will always deliver them; in fact, sometimes He assures them that they will suffer severely.</a:t>
            </a:r>
          </a:p>
          <a:p>
            <a:endParaRPr lang="en-US" dirty="0"/>
          </a:p>
        </p:txBody>
      </p:sp>
    </p:spTree>
    <p:extLst>
      <p:ext uri="{BB962C8B-B14F-4D97-AF65-F5344CB8AC3E}">
        <p14:creationId xmlns:p14="http://schemas.microsoft.com/office/powerpoint/2010/main" val="295757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2471" y="206189"/>
            <a:ext cx="8821270" cy="6418729"/>
          </a:xfrm>
        </p:spPr>
        <p:txBody>
          <a:bodyPr>
            <a:normAutofit lnSpcReduction="10000"/>
          </a:bodyPr>
          <a:lstStyle/>
          <a:p>
            <a:pPr marL="0" indent="0">
              <a:buNone/>
            </a:pPr>
            <a:r>
              <a:rPr lang="en-US" dirty="0"/>
              <a:t>Man's obedience and faith toward God allow miracles -- supernatural occurrences overriding natural laws -- to occur.  Notice, that in this system, man, not God, determines whether miracles will happen.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999" t="-6061" r="26370" b="6061"/>
          <a:stretch/>
        </p:blipFill>
        <p:spPr>
          <a:xfrm>
            <a:off x="169371" y="-116540"/>
            <a:ext cx="2942341" cy="4518211"/>
          </a:xfrm>
          <a:prstGeom prst="rect">
            <a:avLst/>
          </a:prstGeom>
        </p:spPr>
      </p:pic>
      <p:sp>
        <p:nvSpPr>
          <p:cNvPr id="6" name="TextBox 5"/>
          <p:cNvSpPr txBox="1"/>
          <p:nvPr/>
        </p:nvSpPr>
        <p:spPr>
          <a:xfrm>
            <a:off x="169370" y="4652682"/>
            <a:ext cx="2942341" cy="1323439"/>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Bishop Earl Paulk</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212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1650"/>
          </a:xfrm>
        </p:spPr>
      </p:pic>
    </p:spTree>
    <p:extLst>
      <p:ext uri="{BB962C8B-B14F-4D97-AF65-F5344CB8AC3E}">
        <p14:creationId xmlns:p14="http://schemas.microsoft.com/office/powerpoint/2010/main" val="2831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49" y="206189"/>
            <a:ext cx="8479491" cy="6418729"/>
          </a:xfrm>
        </p:spPr>
        <p:txBody>
          <a:bodyPr>
            <a:normAutofit/>
          </a:bodyPr>
          <a:lstStyle/>
          <a:p>
            <a:pPr marL="0" indent="0">
              <a:buNone/>
            </a:pPr>
            <a:r>
              <a:rPr lang="en-US" dirty="0"/>
              <a:t>Men decree this or that as gods.  "He has given us the name of Jesus Christ like a blank check."</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999" t="-6061" r="26370" b="6061"/>
          <a:stretch/>
        </p:blipFill>
        <p:spPr>
          <a:xfrm>
            <a:off x="169371" y="-116540"/>
            <a:ext cx="2942341" cy="4518211"/>
          </a:xfrm>
          <a:prstGeom prst="rect">
            <a:avLst/>
          </a:prstGeom>
        </p:spPr>
      </p:pic>
      <p:sp>
        <p:nvSpPr>
          <p:cNvPr id="5" name="TextBox 4"/>
          <p:cNvSpPr txBox="1"/>
          <p:nvPr/>
        </p:nvSpPr>
        <p:spPr>
          <a:xfrm>
            <a:off x="169370" y="4652682"/>
            <a:ext cx="2942341" cy="1323439"/>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Bishop Earl Paulk</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682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305" y="329184"/>
            <a:ext cx="8394192" cy="6373368"/>
          </a:xfrm>
        </p:spPr>
        <p:txBody>
          <a:bodyPr>
            <a:normAutofit lnSpcReduction="10000"/>
          </a:bodyPr>
          <a:lstStyle/>
          <a:p>
            <a:pPr marL="0" indent="0">
              <a:buNone/>
            </a:pPr>
            <a:r>
              <a:rPr lang="en-US" dirty="0"/>
              <a:t>... the claim that perfect health is obtainable through faith runs counter to the Scripture's witness of man's mortality.  Then, it completely overlooks a well-attested purpose of sickness.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011"/>
          <a:stretch/>
        </p:blipFill>
        <p:spPr>
          <a:xfrm>
            <a:off x="231775" y="329184"/>
            <a:ext cx="3175000" cy="4246372"/>
          </a:xfrm>
          <a:prstGeom prst="rect">
            <a:avLst/>
          </a:prstGeom>
        </p:spPr>
      </p:pic>
      <p:sp>
        <p:nvSpPr>
          <p:cNvPr id="5" name="TextBox 4"/>
          <p:cNvSpPr txBox="1"/>
          <p:nvPr/>
        </p:nvSpPr>
        <p:spPr>
          <a:xfrm>
            <a:off x="256032" y="4791456"/>
            <a:ext cx="3118104" cy="1323439"/>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Dr. Henry </a:t>
            </a:r>
            <a:r>
              <a:rPr lang="en-US" sz="4000" b="1" dirty="0" err="1" smtClean="0">
                <a:solidFill>
                  <a:schemeClr val="bg1"/>
                </a:solidFill>
                <a:effectLst>
                  <a:outerShdw blurRad="38100" dist="38100" dir="2700000" algn="tl">
                    <a:srgbClr val="000000">
                      <a:alpha val="43137"/>
                    </a:srgbClr>
                  </a:outerShdw>
                </a:effectLst>
              </a:rPr>
              <a:t>Krabbendam</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132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0420" y="161364"/>
            <a:ext cx="9170898" cy="6615953"/>
          </a:xfrm>
        </p:spPr>
        <p:txBody>
          <a:bodyPr>
            <a:normAutofit fontScale="92500" lnSpcReduction="10000"/>
          </a:bodyPr>
          <a:lstStyle/>
          <a:p>
            <a:pPr marL="0" indent="0">
              <a:buNone/>
            </a:pPr>
            <a:r>
              <a:rPr lang="en-US" dirty="0"/>
              <a:t>Just as in the case of judgments (I Cor. 11:30), chastisements (Hebrews 12:5-11), and trials (James 1:2-3), there are times when sickness is designed to elicit repentance, to produce endurance, and to result in holiness.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011"/>
          <a:stretch/>
        </p:blipFill>
        <p:spPr>
          <a:xfrm>
            <a:off x="283228" y="458995"/>
            <a:ext cx="2528864" cy="3382204"/>
          </a:xfrm>
          <a:prstGeom prst="rect">
            <a:avLst/>
          </a:prstGeom>
        </p:spPr>
      </p:pic>
      <p:sp>
        <p:nvSpPr>
          <p:cNvPr id="5" name="TextBox 4"/>
          <p:cNvSpPr txBox="1"/>
          <p:nvPr/>
        </p:nvSpPr>
        <p:spPr>
          <a:xfrm>
            <a:off x="14288" y="3841199"/>
            <a:ext cx="2926132" cy="1323439"/>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Dr. Henry </a:t>
            </a:r>
            <a:r>
              <a:rPr lang="en-US" sz="4000" b="1" dirty="0" err="1" smtClean="0">
                <a:solidFill>
                  <a:schemeClr val="bg1"/>
                </a:solidFill>
                <a:effectLst>
                  <a:outerShdw blurRad="38100" dist="38100" dir="2700000" algn="tl">
                    <a:srgbClr val="000000">
                      <a:alpha val="43137"/>
                    </a:srgbClr>
                  </a:outerShdw>
                </a:effectLst>
              </a:rPr>
              <a:t>Krabbendam</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125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33" y="0"/>
            <a:ext cx="11395880" cy="1622322"/>
          </a:xfrm>
        </p:spPr>
        <p:txBody>
          <a:bodyPr>
            <a:normAutofit/>
          </a:bodyPr>
          <a:lstStyle/>
          <a:p>
            <a:r>
              <a:rPr lang="en-US" sz="7200" dirty="0" smtClean="0"/>
              <a:t>Revelation 2</a:t>
            </a:r>
            <a:endParaRPr lang="en-US" sz="7200" dirty="0"/>
          </a:p>
        </p:txBody>
      </p:sp>
      <p:sp>
        <p:nvSpPr>
          <p:cNvPr id="5" name="Content Placeholder 4"/>
          <p:cNvSpPr>
            <a:spLocks noGrp="1"/>
          </p:cNvSpPr>
          <p:nvPr>
            <p:ph idx="1"/>
          </p:nvPr>
        </p:nvSpPr>
        <p:spPr>
          <a:xfrm>
            <a:off x="409433" y="1622322"/>
            <a:ext cx="11395880" cy="5034509"/>
          </a:xfrm>
        </p:spPr>
        <p:txBody>
          <a:bodyPr>
            <a:normAutofit/>
          </a:bodyPr>
          <a:lstStyle/>
          <a:p>
            <a:pPr marL="0" indent="0">
              <a:buNone/>
            </a:pPr>
            <a:r>
              <a:rPr lang="en-US" sz="9600" b="1" baseline="30000" dirty="0"/>
              <a:t>10 </a:t>
            </a:r>
            <a:r>
              <a:rPr lang="en-US" sz="9600" b="1" dirty="0">
                <a:solidFill>
                  <a:srgbClr val="FFC000"/>
                </a:solidFill>
                <a:effectLst>
                  <a:outerShdw blurRad="38100" dist="38100" dir="2700000" algn="tl">
                    <a:srgbClr val="000000">
                      <a:alpha val="43137"/>
                    </a:srgbClr>
                  </a:outerShdw>
                </a:effectLst>
              </a:rPr>
              <a:t>Do not fear </a:t>
            </a:r>
            <a:r>
              <a:rPr lang="en-US" sz="9600" dirty="0"/>
              <a:t>what you are about to </a:t>
            </a:r>
            <a:r>
              <a:rPr lang="en-US" sz="9600" dirty="0" smtClean="0"/>
              <a:t>suffer…</a:t>
            </a:r>
            <a:endParaRPr lang="en-US" sz="9600" dirty="0"/>
          </a:p>
        </p:txBody>
      </p:sp>
    </p:spTree>
    <p:extLst>
      <p:ext uri="{BB962C8B-B14F-4D97-AF65-F5344CB8AC3E}">
        <p14:creationId xmlns:p14="http://schemas.microsoft.com/office/powerpoint/2010/main" val="425147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10:28</a:t>
            </a:r>
            <a:endParaRPr lang="en-US" dirty="0"/>
          </a:p>
        </p:txBody>
      </p:sp>
      <p:sp>
        <p:nvSpPr>
          <p:cNvPr id="3" name="Content Placeholder 2"/>
          <p:cNvSpPr>
            <a:spLocks noGrp="1"/>
          </p:cNvSpPr>
          <p:nvPr>
            <p:ph idx="1"/>
          </p:nvPr>
        </p:nvSpPr>
        <p:spPr/>
        <p:txBody>
          <a:bodyPr>
            <a:noAutofit/>
          </a:bodyPr>
          <a:lstStyle/>
          <a:p>
            <a:pPr marL="0" indent="0">
              <a:buNone/>
            </a:pPr>
            <a:r>
              <a:rPr lang="en-US" sz="6600" dirty="0"/>
              <a:t>And do not fear those who kill the body but cannot kill the soul. Rather fear him who can destroy both soul and body in hell.</a:t>
            </a:r>
            <a:br>
              <a:rPr lang="en-US" sz="6600" dirty="0"/>
            </a:br>
            <a:endParaRPr lang="en-US" sz="6600" dirty="0"/>
          </a:p>
        </p:txBody>
      </p:sp>
    </p:spTree>
    <p:extLst>
      <p:ext uri="{BB962C8B-B14F-4D97-AF65-F5344CB8AC3E}">
        <p14:creationId xmlns:p14="http://schemas.microsoft.com/office/powerpoint/2010/main" val="56807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33" y="0"/>
            <a:ext cx="11395880" cy="1042415"/>
          </a:xfrm>
        </p:spPr>
        <p:txBody>
          <a:bodyPr>
            <a:normAutofit/>
          </a:bodyPr>
          <a:lstStyle/>
          <a:p>
            <a:r>
              <a:rPr lang="en-US" dirty="0" smtClean="0"/>
              <a:t>Revelation 2</a:t>
            </a:r>
            <a:endParaRPr lang="en-US" dirty="0"/>
          </a:p>
        </p:txBody>
      </p:sp>
      <p:sp>
        <p:nvSpPr>
          <p:cNvPr id="5" name="Content Placeholder 4"/>
          <p:cNvSpPr>
            <a:spLocks noGrp="1"/>
          </p:cNvSpPr>
          <p:nvPr>
            <p:ph idx="1"/>
          </p:nvPr>
        </p:nvSpPr>
        <p:spPr>
          <a:xfrm>
            <a:off x="409433" y="1124712"/>
            <a:ext cx="11395880" cy="5532120"/>
          </a:xfrm>
        </p:spPr>
        <p:txBody>
          <a:bodyPr>
            <a:normAutofit lnSpcReduction="10000"/>
          </a:bodyPr>
          <a:lstStyle/>
          <a:p>
            <a:pPr marL="0" indent="0">
              <a:buNone/>
            </a:pPr>
            <a:r>
              <a:rPr lang="en-US" b="1" baseline="30000" dirty="0"/>
              <a:t>10 </a:t>
            </a:r>
            <a:r>
              <a:rPr lang="en-US" dirty="0"/>
              <a:t>Do not fear what you are about to suffer. Behold, the devil is about to throw some of you into prison, that you may be tested, and for </a:t>
            </a:r>
            <a:r>
              <a:rPr lang="en-US" b="1" dirty="0">
                <a:solidFill>
                  <a:srgbClr val="FFC000"/>
                </a:solidFill>
                <a:effectLst>
                  <a:outerShdw blurRad="38100" dist="38100" dir="2700000" algn="tl">
                    <a:srgbClr val="000000">
                      <a:alpha val="43137"/>
                    </a:srgbClr>
                  </a:outerShdw>
                </a:effectLst>
              </a:rPr>
              <a:t>ten days</a:t>
            </a:r>
            <a:r>
              <a:rPr lang="en-US" dirty="0"/>
              <a:t> you will have tribulation. Be faithful unto death, and I will give you the </a:t>
            </a:r>
            <a:r>
              <a:rPr lang="en-US" b="1" dirty="0">
                <a:solidFill>
                  <a:srgbClr val="FFC000"/>
                </a:solidFill>
                <a:effectLst>
                  <a:outerShdw blurRad="38100" dist="38100" dir="2700000" algn="tl">
                    <a:srgbClr val="000000">
                      <a:alpha val="43137"/>
                    </a:srgbClr>
                  </a:outerShdw>
                </a:effectLst>
              </a:rPr>
              <a:t>crown of life</a:t>
            </a:r>
            <a:r>
              <a:rPr lang="en-US" dirty="0"/>
              <a:t>.</a:t>
            </a:r>
          </a:p>
        </p:txBody>
      </p:sp>
    </p:spTree>
    <p:extLst>
      <p:ext uri="{BB962C8B-B14F-4D97-AF65-F5344CB8AC3E}">
        <p14:creationId xmlns:p14="http://schemas.microsoft.com/office/powerpoint/2010/main" val="334268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3"/>
          </p:nvPr>
        </p:nvSpPr>
        <p:spPr>
          <a:xfrm>
            <a:off x="516194" y="265317"/>
            <a:ext cx="5677258" cy="1740462"/>
          </a:xfrm>
        </p:spPr>
        <p:txBody>
          <a:bodyPr>
            <a:noAutofit/>
          </a:bodyPr>
          <a:lstStyle/>
          <a:p>
            <a:pPr algn="ctr"/>
            <a:r>
              <a:rPr lang="en-US" sz="6000" dirty="0" smtClean="0"/>
              <a:t>Ruling Crown</a:t>
            </a:r>
          </a:p>
          <a:p>
            <a:pPr algn="ctr"/>
            <a:r>
              <a:rPr lang="en-US" sz="6000" i="1" dirty="0" smtClean="0"/>
              <a:t>“</a:t>
            </a:r>
            <a:r>
              <a:rPr lang="en-US" sz="6000" i="1" dirty="0" err="1" smtClean="0"/>
              <a:t>Diadema</a:t>
            </a:r>
            <a:r>
              <a:rPr lang="en-US" sz="6000" i="1" dirty="0" smtClean="0"/>
              <a:t>”</a:t>
            </a:r>
            <a:endParaRPr lang="en-US" sz="6000" i="1" dirty="0"/>
          </a:p>
        </p:txBody>
      </p:sp>
      <p:pic>
        <p:nvPicPr>
          <p:cNvPr id="15" name="Content Placeholder 1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47483" y="2964858"/>
            <a:ext cx="6340935" cy="2280635"/>
          </a:xfrm>
        </p:spPr>
      </p:pic>
      <p:sp>
        <p:nvSpPr>
          <p:cNvPr id="18" name="Text Placeholder 7"/>
          <p:cNvSpPr>
            <a:spLocks noGrp="1"/>
          </p:cNvSpPr>
          <p:nvPr>
            <p:ph type="body" idx="1"/>
          </p:nvPr>
        </p:nvSpPr>
        <p:spPr>
          <a:xfrm>
            <a:off x="6889365" y="265316"/>
            <a:ext cx="4833272" cy="1740463"/>
          </a:xfrm>
        </p:spPr>
        <p:txBody>
          <a:bodyPr>
            <a:noAutofit/>
          </a:bodyPr>
          <a:lstStyle/>
          <a:p>
            <a:r>
              <a:rPr lang="en-US" sz="6000" dirty="0" smtClean="0"/>
              <a:t>Victor’s Crown</a:t>
            </a:r>
          </a:p>
          <a:p>
            <a:r>
              <a:rPr lang="en-US" sz="6000" i="1" dirty="0" smtClean="0"/>
              <a:t>“</a:t>
            </a:r>
            <a:r>
              <a:rPr lang="en-US" sz="6000" i="1" dirty="0" err="1" smtClean="0"/>
              <a:t>Stephanos</a:t>
            </a:r>
            <a:r>
              <a:rPr lang="en-US" sz="6000" i="1" dirty="0" smtClean="0"/>
              <a:t>”</a:t>
            </a:r>
            <a:endParaRPr lang="en-US" sz="6000" i="1" dirty="0"/>
          </a:p>
        </p:txBody>
      </p:sp>
      <p:pic>
        <p:nvPicPr>
          <p:cNvPr id="19" name="Content Placeholder 13"/>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830372" y="1886487"/>
            <a:ext cx="4833272" cy="4833272"/>
          </a:xfrm>
        </p:spPr>
      </p:pic>
    </p:spTree>
    <p:extLst>
      <p:ext uri="{BB962C8B-B14F-4D97-AF65-F5344CB8AC3E}">
        <p14:creationId xmlns:p14="http://schemas.microsoft.com/office/powerpoint/2010/main" val="601358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33" y="0"/>
            <a:ext cx="11395880" cy="1651819"/>
          </a:xfrm>
        </p:spPr>
        <p:txBody>
          <a:bodyPr>
            <a:normAutofit/>
          </a:bodyPr>
          <a:lstStyle/>
          <a:p>
            <a:r>
              <a:rPr lang="en-US" dirty="0" smtClean="0"/>
              <a:t>Revelation 2</a:t>
            </a:r>
            <a:endParaRPr lang="en-US" dirty="0"/>
          </a:p>
        </p:txBody>
      </p:sp>
      <p:sp>
        <p:nvSpPr>
          <p:cNvPr id="5" name="Content Placeholder 4"/>
          <p:cNvSpPr>
            <a:spLocks noGrp="1"/>
          </p:cNvSpPr>
          <p:nvPr>
            <p:ph idx="1"/>
          </p:nvPr>
        </p:nvSpPr>
        <p:spPr>
          <a:xfrm>
            <a:off x="409433" y="1784554"/>
            <a:ext cx="11395880" cy="4872277"/>
          </a:xfrm>
        </p:spPr>
        <p:txBody>
          <a:bodyPr>
            <a:normAutofit/>
          </a:bodyPr>
          <a:lstStyle/>
          <a:p>
            <a:pPr marL="0" indent="0">
              <a:buNone/>
            </a:pPr>
            <a:r>
              <a:rPr lang="en-US" b="1" baseline="30000" dirty="0"/>
              <a:t>11 </a:t>
            </a:r>
            <a:r>
              <a:rPr lang="en-US" dirty="0"/>
              <a:t>He who has an ear, let him hear what the Spirit says to the churches. The one who conquers will not be hurt by the second death.’</a:t>
            </a:r>
            <a:endParaRPr lang="en-US" dirty="0"/>
          </a:p>
        </p:txBody>
      </p:sp>
    </p:spTree>
    <p:extLst>
      <p:ext uri="{BB962C8B-B14F-4D97-AF65-F5344CB8AC3E}">
        <p14:creationId xmlns:p14="http://schemas.microsoft.com/office/powerpoint/2010/main" val="36384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7792" y="527050"/>
            <a:ext cx="3363353" cy="4351338"/>
          </a:xfrm>
        </p:spPr>
      </p:pic>
      <p:sp>
        <p:nvSpPr>
          <p:cNvPr id="11" name="Content Placeholder 10"/>
          <p:cNvSpPr>
            <a:spLocks noGrp="1"/>
          </p:cNvSpPr>
          <p:nvPr>
            <p:ph sz="half" idx="2"/>
          </p:nvPr>
        </p:nvSpPr>
        <p:spPr>
          <a:xfrm>
            <a:off x="4129549" y="457200"/>
            <a:ext cx="7675764" cy="5719763"/>
          </a:xfrm>
        </p:spPr>
        <p:txBody>
          <a:bodyPr/>
          <a:lstStyle/>
          <a:p>
            <a:pPr marL="0" indent="0" algn="ctr">
              <a:buNone/>
            </a:pPr>
            <a:r>
              <a:rPr lang="en-US" sz="6600" b="1" dirty="0" smtClean="0"/>
              <a:t>“No </a:t>
            </a:r>
            <a:r>
              <a:rPr lang="en-US" sz="6600" b="1" dirty="0"/>
              <a:t>pain, no palm; no thorns, </a:t>
            </a:r>
            <a:r>
              <a:rPr lang="en-US" sz="6600" b="1" dirty="0" smtClean="0"/>
              <a:t>no throne</a:t>
            </a:r>
            <a:r>
              <a:rPr lang="en-US" sz="6600" b="1" dirty="0"/>
              <a:t>; </a:t>
            </a:r>
            <a:endParaRPr lang="en-US" sz="6600" b="1" dirty="0" smtClean="0"/>
          </a:p>
          <a:p>
            <a:pPr marL="0" indent="0" algn="ctr">
              <a:buNone/>
            </a:pPr>
            <a:r>
              <a:rPr lang="en-US" sz="6600" b="1" dirty="0" smtClean="0"/>
              <a:t>no </a:t>
            </a:r>
            <a:r>
              <a:rPr lang="en-US" sz="6600" b="1" dirty="0"/>
              <a:t>gall, </a:t>
            </a:r>
            <a:r>
              <a:rPr lang="en-US" sz="6600" b="1" dirty="0" smtClean="0"/>
              <a:t>no </a:t>
            </a:r>
            <a:r>
              <a:rPr lang="en-US" sz="6600" b="1" dirty="0"/>
              <a:t>glory; </a:t>
            </a:r>
            <a:endParaRPr lang="en-US" sz="6600" b="1" dirty="0" smtClean="0"/>
          </a:p>
          <a:p>
            <a:pPr marL="0" indent="0" algn="ctr">
              <a:buNone/>
            </a:pPr>
            <a:r>
              <a:rPr lang="en-US" sz="6600" b="1" dirty="0" smtClean="0"/>
              <a:t>no </a:t>
            </a:r>
            <a:r>
              <a:rPr lang="en-US" sz="6600" b="1" dirty="0"/>
              <a:t>cross, no crown</a:t>
            </a:r>
            <a:r>
              <a:rPr lang="en-US" sz="6600" b="1" dirty="0" smtClean="0"/>
              <a:t>.”</a:t>
            </a:r>
            <a:endParaRPr lang="en-US" sz="6600" b="1" dirty="0"/>
          </a:p>
          <a:p>
            <a:pPr marL="0" indent="0">
              <a:buNone/>
            </a:pPr>
            <a:endParaRPr lang="en-US" dirty="0"/>
          </a:p>
        </p:txBody>
      </p:sp>
      <p:sp>
        <p:nvSpPr>
          <p:cNvPr id="13" name="TextBox 12"/>
          <p:cNvSpPr txBox="1"/>
          <p:nvPr/>
        </p:nvSpPr>
        <p:spPr>
          <a:xfrm>
            <a:off x="417792" y="5043951"/>
            <a:ext cx="3195563" cy="1754326"/>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William Penn</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71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03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6392" y="164592"/>
            <a:ext cx="3111237" cy="3886200"/>
          </a:xfrm>
        </p:spPr>
      </p:pic>
      <p:sp>
        <p:nvSpPr>
          <p:cNvPr id="6" name="Content Placeholder 5"/>
          <p:cNvSpPr>
            <a:spLocks noGrp="1"/>
          </p:cNvSpPr>
          <p:nvPr>
            <p:ph sz="half" idx="2"/>
          </p:nvPr>
        </p:nvSpPr>
        <p:spPr>
          <a:xfrm>
            <a:off x="3419856" y="164592"/>
            <a:ext cx="8567928" cy="6510527"/>
          </a:xfrm>
        </p:spPr>
        <p:txBody>
          <a:bodyPr>
            <a:normAutofit fontScale="92500" lnSpcReduction="10000"/>
          </a:bodyPr>
          <a:lstStyle/>
          <a:p>
            <a:pPr marL="0" indent="0">
              <a:buNone/>
            </a:pPr>
            <a:r>
              <a:rPr lang="en-US" altLang="en-US" dirty="0">
                <a:latin typeface="Calibri" panose="020F0502020204030204" pitchFamily="34" charset="0"/>
                <a:cs typeface="Times New Roman" panose="02020603050405020304" pitchFamily="18" charset="0"/>
              </a:rPr>
              <a:t>"There will be no major solution to the suffering of mankind until we reach some understanding of who we are, what the purpose of Creation was, and what happens after death.  Until these questions are resolved, we are caught."</a:t>
            </a:r>
            <a:r>
              <a:rPr lang="en-US" altLang="en-US" dirty="0">
                <a:latin typeface="Calibri" panose="020F0502020204030204" pitchFamily="34" charset="0"/>
              </a:rPr>
              <a:t> </a:t>
            </a:r>
          </a:p>
          <a:p>
            <a:pPr marL="0" indent="0">
              <a:buNone/>
            </a:pPr>
            <a:endParaRPr lang="en-US" dirty="0"/>
          </a:p>
        </p:txBody>
      </p:sp>
      <p:sp>
        <p:nvSpPr>
          <p:cNvPr id="8" name="TextBox 7"/>
          <p:cNvSpPr txBox="1"/>
          <p:nvPr/>
        </p:nvSpPr>
        <p:spPr>
          <a:xfrm>
            <a:off x="126392" y="4178808"/>
            <a:ext cx="3111237" cy="1569660"/>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Woody Allen</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207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93007" y="67866"/>
            <a:ext cx="8537067" cy="1828800"/>
          </a:xfrm>
        </p:spPr>
        <p:txBody>
          <a:bodyPr anchor="ctr" anchorCtr="1"/>
          <a:lstStyle/>
          <a:p>
            <a:pPr algn="ctr"/>
            <a:r>
              <a:rPr lang="en-US" altLang="en-US" dirty="0"/>
              <a:t>The Church of </a:t>
            </a:r>
            <a:r>
              <a:rPr lang="en-US" altLang="en-US" dirty="0" smtClean="0"/>
              <a:t>Smyrna</a:t>
            </a:r>
            <a:endParaRPr lang="en-US" altLang="en-US" dirty="0"/>
          </a:p>
        </p:txBody>
      </p:sp>
      <p:sp>
        <p:nvSpPr>
          <p:cNvPr id="2051" name="Rectangle 3"/>
          <p:cNvSpPr>
            <a:spLocks noGrp="1" noChangeArrowheads="1"/>
          </p:cNvSpPr>
          <p:nvPr>
            <p:ph type="subTitle" idx="1"/>
          </p:nvPr>
        </p:nvSpPr>
        <p:spPr>
          <a:xfrm>
            <a:off x="666749" y="2247900"/>
            <a:ext cx="10753725" cy="4152900"/>
          </a:xfrm>
        </p:spPr>
        <p:txBody>
          <a:bodyPr>
            <a:noAutofit/>
          </a:bodyPr>
          <a:lstStyle/>
          <a:p>
            <a:r>
              <a:rPr lang="en-US" altLang="en-US" sz="9600" b="1" dirty="0" smtClean="0"/>
              <a:t>The redemptive value of suffering.</a:t>
            </a:r>
            <a:endParaRPr lang="en-US" altLang="en-US" sz="9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371850" cy="1896666"/>
          </a:xfrm>
          <a:prstGeom prst="rect">
            <a:avLst/>
          </a:prstGeom>
        </p:spPr>
      </p:pic>
    </p:spTree>
    <p:extLst>
      <p:ext uri="{BB962C8B-B14F-4D97-AF65-F5344CB8AC3E}">
        <p14:creationId xmlns:p14="http://schemas.microsoft.com/office/powerpoint/2010/main" val="226603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Point</a:t>
            </a:r>
            <a:endParaRPr lang="en-US" dirty="0"/>
          </a:p>
        </p:txBody>
      </p:sp>
      <p:sp>
        <p:nvSpPr>
          <p:cNvPr id="6" name="Content Placeholder 5"/>
          <p:cNvSpPr>
            <a:spLocks noGrp="1"/>
          </p:cNvSpPr>
          <p:nvPr>
            <p:ph idx="1"/>
          </p:nvPr>
        </p:nvSpPr>
        <p:spPr/>
        <p:txBody>
          <a:bodyPr>
            <a:normAutofit/>
          </a:bodyPr>
          <a:lstStyle/>
          <a:p>
            <a:pPr marL="0" indent="0" algn="ctr">
              <a:buNone/>
            </a:pPr>
            <a:r>
              <a:rPr lang="en-US" sz="9600" dirty="0" smtClean="0"/>
              <a:t>God </a:t>
            </a:r>
            <a:r>
              <a:rPr lang="en-US" sz="9600" dirty="0" smtClean="0"/>
              <a:t>is </a:t>
            </a:r>
            <a:r>
              <a:rPr lang="en-US" sz="9600" b="1" u="sng" dirty="0" smtClean="0"/>
              <a:t>aware</a:t>
            </a:r>
            <a:r>
              <a:rPr lang="en-US" sz="9600" dirty="0" smtClean="0"/>
              <a:t> of our suffering.</a:t>
            </a:r>
            <a:endParaRPr lang="en-US" sz="9600" dirty="0"/>
          </a:p>
        </p:txBody>
      </p:sp>
    </p:spTree>
    <p:extLst>
      <p:ext uri="{BB962C8B-B14F-4D97-AF65-F5344CB8AC3E}">
        <p14:creationId xmlns:p14="http://schemas.microsoft.com/office/powerpoint/2010/main" val="317324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Revelation 2</a:t>
            </a:r>
            <a:endParaRPr lang="en-US" dirty="0"/>
          </a:p>
        </p:txBody>
      </p:sp>
      <p:sp>
        <p:nvSpPr>
          <p:cNvPr id="5" name="Content Placeholder 4"/>
          <p:cNvSpPr>
            <a:spLocks noGrp="1"/>
          </p:cNvSpPr>
          <p:nvPr>
            <p:ph idx="1"/>
          </p:nvPr>
        </p:nvSpPr>
        <p:spPr>
          <a:xfrm>
            <a:off x="409433" y="1825625"/>
            <a:ext cx="11395880" cy="4678414"/>
          </a:xfrm>
        </p:spPr>
        <p:txBody>
          <a:bodyPr>
            <a:normAutofit/>
          </a:bodyPr>
          <a:lstStyle/>
          <a:p>
            <a:pPr marL="0" indent="0">
              <a:buNone/>
            </a:pPr>
            <a:r>
              <a:rPr lang="en-US" b="1" baseline="30000" dirty="0"/>
              <a:t>8 </a:t>
            </a:r>
            <a:r>
              <a:rPr lang="en-US" dirty="0"/>
              <a:t>“And to the angel of the church in Smyrna write: ‘The words of the first and the last, who died and came to life.</a:t>
            </a:r>
          </a:p>
        </p:txBody>
      </p:sp>
    </p:spTree>
    <p:extLst>
      <p:ext uri="{BB962C8B-B14F-4D97-AF65-F5344CB8AC3E}">
        <p14:creationId xmlns:p14="http://schemas.microsoft.com/office/powerpoint/2010/main" val="27941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Revelation 2</a:t>
            </a:r>
            <a:endParaRPr lang="en-US" dirty="0"/>
          </a:p>
        </p:txBody>
      </p:sp>
      <p:sp>
        <p:nvSpPr>
          <p:cNvPr id="5" name="Content Placeholder 4"/>
          <p:cNvSpPr>
            <a:spLocks noGrp="1"/>
          </p:cNvSpPr>
          <p:nvPr>
            <p:ph idx="1"/>
          </p:nvPr>
        </p:nvSpPr>
        <p:spPr>
          <a:xfrm>
            <a:off x="409433" y="1825625"/>
            <a:ext cx="11395880" cy="4678414"/>
          </a:xfrm>
        </p:spPr>
        <p:txBody>
          <a:bodyPr>
            <a:normAutofit/>
          </a:bodyPr>
          <a:lstStyle/>
          <a:p>
            <a:pPr marL="0" indent="0">
              <a:buNone/>
            </a:pPr>
            <a:r>
              <a:rPr lang="en-US" b="1" baseline="30000" dirty="0"/>
              <a:t>9 </a:t>
            </a:r>
            <a:r>
              <a:rPr lang="en-US" dirty="0"/>
              <a:t>“‘I know your tribulation and your poverty (but you are rich) and the </a:t>
            </a:r>
            <a:r>
              <a:rPr lang="en-US" dirty="0" smtClean="0"/>
              <a:t>slander</a:t>
            </a:r>
            <a:r>
              <a:rPr lang="en-US" baseline="30000" dirty="0"/>
              <a:t> </a:t>
            </a:r>
            <a:r>
              <a:rPr lang="en-US" dirty="0" smtClean="0"/>
              <a:t>of</a:t>
            </a:r>
            <a:r>
              <a:rPr lang="en-US" dirty="0"/>
              <a:t> those who say that they are Jews and are not, but are a synagogue of Satan.</a:t>
            </a:r>
          </a:p>
        </p:txBody>
      </p:sp>
    </p:spTree>
    <p:extLst>
      <p:ext uri="{BB962C8B-B14F-4D97-AF65-F5344CB8AC3E}">
        <p14:creationId xmlns:p14="http://schemas.microsoft.com/office/powerpoint/2010/main" val="129435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knows of human suffering…</a:t>
            </a:r>
            <a:endParaRPr lang="en-US" dirty="0"/>
          </a:p>
        </p:txBody>
      </p:sp>
      <p:sp>
        <p:nvSpPr>
          <p:cNvPr id="3" name="Content Placeholder 2"/>
          <p:cNvSpPr>
            <a:spLocks noGrp="1"/>
          </p:cNvSpPr>
          <p:nvPr>
            <p:ph idx="1"/>
          </p:nvPr>
        </p:nvSpPr>
        <p:spPr/>
        <p:txBody>
          <a:bodyPr>
            <a:normAutofit fontScale="92500"/>
          </a:bodyPr>
          <a:lstStyle/>
          <a:p>
            <a:pPr marL="339725" indent="-339725"/>
            <a:r>
              <a:rPr lang="en-US" dirty="0"/>
              <a:t>God knows of human suffering by </a:t>
            </a:r>
            <a:r>
              <a:rPr lang="en-US" b="1" dirty="0">
                <a:solidFill>
                  <a:srgbClr val="FFC000"/>
                </a:solidFill>
                <a:effectLst>
                  <a:outerShdw blurRad="38100" dist="38100" dir="2700000" algn="tl">
                    <a:srgbClr val="000000">
                      <a:alpha val="43137"/>
                    </a:srgbClr>
                  </a:outerShdw>
                </a:effectLst>
              </a:rPr>
              <a:t>personal experience </a:t>
            </a:r>
            <a:r>
              <a:rPr lang="en-US" dirty="0"/>
              <a:t>with </a:t>
            </a:r>
            <a:r>
              <a:rPr lang="en-US" dirty="0" smtClean="0"/>
              <a:t>suffering.</a:t>
            </a:r>
          </a:p>
          <a:p>
            <a:pPr marL="339725" indent="-339725"/>
            <a:r>
              <a:rPr lang="en-US" dirty="0"/>
              <a:t>God knows of human suffering through a </a:t>
            </a:r>
            <a:r>
              <a:rPr lang="en-US" b="1" dirty="0">
                <a:solidFill>
                  <a:srgbClr val="FFC000"/>
                </a:solidFill>
                <a:effectLst>
                  <a:outerShdw blurRad="38100" dist="38100" dir="2700000" algn="tl">
                    <a:srgbClr val="000000">
                      <a:alpha val="43137"/>
                    </a:srgbClr>
                  </a:outerShdw>
                </a:effectLst>
              </a:rPr>
              <a:t>personal relationship </a:t>
            </a:r>
            <a:r>
              <a:rPr lang="en-US" dirty="0"/>
              <a:t>with His suffering children. </a:t>
            </a:r>
            <a:endParaRPr lang="en-US" dirty="0"/>
          </a:p>
        </p:txBody>
      </p:sp>
    </p:spTree>
    <p:extLst>
      <p:ext uri="{BB962C8B-B14F-4D97-AF65-F5344CB8AC3E}">
        <p14:creationId xmlns:p14="http://schemas.microsoft.com/office/powerpoint/2010/main" val="17080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384" y="365125"/>
            <a:ext cx="3264408" cy="6282562"/>
          </a:xfrm>
        </p:spPr>
        <p:txBody>
          <a:bodyPr>
            <a:normAutofit/>
          </a:bodyPr>
          <a:lstStyle/>
          <a:p>
            <a:r>
              <a:rPr lang="en-US" dirty="0" smtClean="0"/>
              <a:t>Smyrna was a city of great wealth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444" y="365124"/>
            <a:ext cx="8376751" cy="6282563"/>
          </a:xfrm>
        </p:spPr>
      </p:pic>
    </p:spTree>
    <p:extLst>
      <p:ext uri="{BB962C8B-B14F-4D97-AF65-F5344CB8AC3E}">
        <p14:creationId xmlns:p14="http://schemas.microsoft.com/office/powerpoint/2010/main" val="40962647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978</Words>
  <Application>Microsoft Office PowerPoint</Application>
  <PresentationFormat>Widescreen</PresentationFormat>
  <Paragraphs>227</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Times New Roman</vt:lpstr>
      <vt:lpstr>1_Office Theme</vt:lpstr>
      <vt:lpstr>2_Office Theme</vt:lpstr>
      <vt:lpstr>PowerPoint Presentation</vt:lpstr>
      <vt:lpstr>PowerPoint Presentation</vt:lpstr>
      <vt:lpstr>PowerPoint Presentation</vt:lpstr>
      <vt:lpstr>The Church of Smyrna</vt:lpstr>
      <vt:lpstr>First Point</vt:lpstr>
      <vt:lpstr>Revelation 2</vt:lpstr>
      <vt:lpstr>Revelation 2</vt:lpstr>
      <vt:lpstr>God knows of human suffering…</vt:lpstr>
      <vt:lpstr>Smyrna was a city of great wealth</vt:lpstr>
      <vt:lpstr>Smyrna was a city of great beauty</vt:lpstr>
      <vt:lpstr>The Church in Smyrna</vt:lpstr>
      <vt:lpstr>The Church in Smyrna was vigorously persecuted by the Gentiles.</vt:lpstr>
      <vt:lpstr>The Church in Smyrna was equally persecuted by the Jews.</vt:lpstr>
      <vt:lpstr>Romans 2</vt:lpstr>
      <vt:lpstr>Second Point</vt:lpstr>
      <vt:lpstr>Revelation 2</vt:lpstr>
      <vt:lpstr>Revelation 2</vt:lpstr>
      <vt:lpstr>PowerPoint Presentation</vt:lpstr>
      <vt:lpstr>PowerPoint Presentation</vt:lpstr>
      <vt:lpstr>PowerPoint Presentation</vt:lpstr>
      <vt:lpstr>PowerPoint Presentation</vt:lpstr>
      <vt:lpstr>PowerPoint Presentation</vt:lpstr>
      <vt:lpstr>Revelation 2</vt:lpstr>
      <vt:lpstr>Matthew 10:28</vt:lpstr>
      <vt:lpstr>Revelation 2</vt:lpstr>
      <vt:lpstr>PowerPoint Presentation</vt:lpstr>
      <vt:lpstr>Revelation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Palm</dc:creator>
  <cp:lastModifiedBy>Stephen Palm</cp:lastModifiedBy>
  <cp:revision>32</cp:revision>
  <dcterms:created xsi:type="dcterms:W3CDTF">2016-01-27T16:21:30Z</dcterms:created>
  <dcterms:modified xsi:type="dcterms:W3CDTF">2016-01-31T02:55:04Z</dcterms:modified>
</cp:coreProperties>
</file>